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 id="2147483663" r:id="rId4"/>
    <p:sldMasterId id="2147483673" r:id="rId5"/>
    <p:sldMasterId id="2147483676" r:id="rId6"/>
  </p:sldMasterIdLst>
  <p:notesMasterIdLst>
    <p:notesMasterId r:id="rId14"/>
  </p:notesMasterIdLst>
  <p:sldIdLst>
    <p:sldId id="836" r:id="rId7"/>
    <p:sldId id="835" r:id="rId8"/>
    <p:sldId id="297" r:id="rId9"/>
    <p:sldId id="267" r:id="rId10"/>
    <p:sldId id="839" r:id="rId11"/>
    <p:sldId id="838" r:id="rId12"/>
    <p:sldId id="692" r:id="rId13"/>
    <p:sldId id="693" r:id="rId15"/>
    <p:sldId id="695" r:id="rId16"/>
    <p:sldId id="753" r:id="rId17"/>
    <p:sldId id="720" r:id="rId18"/>
    <p:sldId id="842" r:id="rId19"/>
    <p:sldId id="755" r:id="rId20"/>
    <p:sldId id="694" r:id="rId21"/>
    <p:sldId id="697" r:id="rId22"/>
    <p:sldId id="756" r:id="rId23"/>
    <p:sldId id="660" r:id="rId24"/>
    <p:sldId id="843" r:id="rId25"/>
    <p:sldId id="844" r:id="rId26"/>
    <p:sldId id="845" r:id="rId27"/>
    <p:sldId id="459" r:id="rId28"/>
    <p:sldId id="283" r:id="rId29"/>
    <p:sldId id="723" r:id="rId30"/>
    <p:sldId id="846" r:id="rId31"/>
    <p:sldId id="840" r:id="rId32"/>
    <p:sldId id="725" r:id="rId33"/>
    <p:sldId id="728" r:id="rId34"/>
    <p:sldId id="730" r:id="rId35"/>
    <p:sldId id="732" r:id="rId36"/>
    <p:sldId id="841" r:id="rId37"/>
    <p:sldId id="714" r:id="rId38"/>
    <p:sldId id="847" r:id="rId39"/>
    <p:sldId id="848" r:id="rId40"/>
    <p:sldId id="849" r:id="rId41"/>
    <p:sldId id="716" r:id="rId42"/>
    <p:sldId id="717" r:id="rId43"/>
    <p:sldId id="314" r:id="rId44"/>
    <p:sldId id="388" r:id="rId45"/>
    <p:sldId id="285" r:id="rId46"/>
    <p:sldId id="258" r:id="rId47"/>
    <p:sldId id="259" r:id="rId48"/>
    <p:sldId id="286" r:id="rId49"/>
    <p:sldId id="260" r:id="rId50"/>
    <p:sldId id="261" r:id="rId51"/>
    <p:sldId id="329" r:id="rId52"/>
  </p:sldIdLst>
  <p:sldSz cx="9144000" cy="5143500" type="screen16x9"/>
  <p:notesSz cx="6858000" cy="9144000"/>
  <p:custDataLst>
    <p:tags r:id="rId57"/>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1" orient="horz" pos="1646" userDrawn="1">
          <p15:clr>
            <a:srgbClr val="A4A3A4"/>
          </p15:clr>
        </p15:guide>
        <p15:guide id="2" pos="288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 id="19" name="G mw" initials="Gm" lastIdx="2" clrIdx="15"/>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p:scale>
          <a:sx n="125" d="100"/>
          <a:sy n="125" d="100"/>
        </p:scale>
        <p:origin x="-558" y="-318"/>
      </p:cViewPr>
      <p:guideLst>
        <p:guide orient="horz" pos="1620"/>
        <p:guide pos="2880"/>
        <p:guide orient="horz" pos="1646"/>
        <p:guide pos="28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slide" Target="slides/slide2.xml"/><Relationship Id="rId7" Type="http://schemas.openxmlformats.org/officeDocument/2006/relationships/slide" Target="slides/slide1.xml"/><Relationship Id="rId6" Type="http://schemas.openxmlformats.org/officeDocument/2006/relationships/slideMaster" Target="slideMasters/slideMaster5.xml"/><Relationship Id="rId57" Type="http://schemas.openxmlformats.org/officeDocument/2006/relationships/tags" Target="tags/tag101.xml"/><Relationship Id="rId56" Type="http://schemas.openxmlformats.org/officeDocument/2006/relationships/commentAuthors" Target="commentAuthors.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5.xml"/><Relationship Id="rId51" Type="http://schemas.openxmlformats.org/officeDocument/2006/relationships/slide" Target="slides/slide44.xml"/><Relationship Id="rId50" Type="http://schemas.openxmlformats.org/officeDocument/2006/relationships/slide" Target="slides/slide43.xml"/><Relationship Id="rId5" Type="http://schemas.openxmlformats.org/officeDocument/2006/relationships/slideMaster" Target="slideMasters/slideMaster4.xml"/><Relationship Id="rId49" Type="http://schemas.openxmlformats.org/officeDocument/2006/relationships/slide" Target="slides/slide42.xml"/><Relationship Id="rId48" Type="http://schemas.openxmlformats.org/officeDocument/2006/relationships/slide" Target="slides/slide41.xml"/><Relationship Id="rId47" Type="http://schemas.openxmlformats.org/officeDocument/2006/relationships/slide" Target="slides/slide40.xml"/><Relationship Id="rId46" Type="http://schemas.openxmlformats.org/officeDocument/2006/relationships/slide" Target="slides/slide39.xml"/><Relationship Id="rId45" Type="http://schemas.openxmlformats.org/officeDocument/2006/relationships/slide" Target="slides/slide38.xml"/><Relationship Id="rId44" Type="http://schemas.openxmlformats.org/officeDocument/2006/relationships/slide" Target="slides/slide37.xml"/><Relationship Id="rId43" Type="http://schemas.openxmlformats.org/officeDocument/2006/relationships/slide" Target="slides/slide36.xml"/><Relationship Id="rId42" Type="http://schemas.openxmlformats.org/officeDocument/2006/relationships/slide" Target="slides/slide35.xml"/><Relationship Id="rId41" Type="http://schemas.openxmlformats.org/officeDocument/2006/relationships/slide" Target="slides/slide34.xml"/><Relationship Id="rId40" Type="http://schemas.openxmlformats.org/officeDocument/2006/relationships/slide" Target="slides/slide33.xml"/><Relationship Id="rId4" Type="http://schemas.openxmlformats.org/officeDocument/2006/relationships/slideMaster" Target="slideMasters/slideMaster3.xml"/><Relationship Id="rId39" Type="http://schemas.openxmlformats.org/officeDocument/2006/relationships/slide" Target="slides/slide32.xml"/><Relationship Id="rId38" Type="http://schemas.openxmlformats.org/officeDocument/2006/relationships/slide" Target="slides/slide31.xml"/><Relationship Id="rId37" Type="http://schemas.openxmlformats.org/officeDocument/2006/relationships/slide" Target="slides/slide30.xml"/><Relationship Id="rId36" Type="http://schemas.openxmlformats.org/officeDocument/2006/relationships/slide" Target="slides/slide29.xml"/><Relationship Id="rId35" Type="http://schemas.openxmlformats.org/officeDocument/2006/relationships/slide" Target="slides/slide28.xml"/><Relationship Id="rId34" Type="http://schemas.openxmlformats.org/officeDocument/2006/relationships/slide" Target="slides/slide27.xml"/><Relationship Id="rId33" Type="http://schemas.openxmlformats.org/officeDocument/2006/relationships/slide" Target="slides/slide26.xml"/><Relationship Id="rId32" Type="http://schemas.openxmlformats.org/officeDocument/2006/relationships/slide" Target="slides/slide25.xml"/><Relationship Id="rId31" Type="http://schemas.openxmlformats.org/officeDocument/2006/relationships/slide" Target="slides/slide24.xml"/><Relationship Id="rId30" Type="http://schemas.openxmlformats.org/officeDocument/2006/relationships/slide" Target="slides/slide23.xml"/><Relationship Id="rId3" Type="http://schemas.openxmlformats.org/officeDocument/2006/relationships/slideMaster" Target="slideMasters/slideMaster2.xml"/><Relationship Id="rId29" Type="http://schemas.openxmlformats.org/officeDocument/2006/relationships/slide" Target="slides/slide22.xml"/><Relationship Id="rId28" Type="http://schemas.openxmlformats.org/officeDocument/2006/relationships/slide" Target="slides/slide21.xml"/><Relationship Id="rId27" Type="http://schemas.openxmlformats.org/officeDocument/2006/relationships/slide" Target="slides/slide20.xml"/><Relationship Id="rId26" Type="http://schemas.openxmlformats.org/officeDocument/2006/relationships/slide" Target="slides/slide19.xml"/><Relationship Id="rId25" Type="http://schemas.openxmlformats.org/officeDocument/2006/relationships/slide" Target="slides/slide18.xml"/><Relationship Id="rId24" Type="http://schemas.openxmlformats.org/officeDocument/2006/relationships/slide" Target="slides/slide17.xml"/><Relationship Id="rId23" Type="http://schemas.openxmlformats.org/officeDocument/2006/relationships/slide" Target="slides/slide16.xml"/><Relationship Id="rId22" Type="http://schemas.openxmlformats.org/officeDocument/2006/relationships/slide" Target="slides/slide15.xml"/><Relationship Id="rId21" Type="http://schemas.openxmlformats.org/officeDocument/2006/relationships/slide" Target="slides/slide14.xml"/><Relationship Id="rId20" Type="http://schemas.openxmlformats.org/officeDocument/2006/relationships/slide" Target="slides/slide13.xml"/><Relationship Id="rId2" Type="http://schemas.openxmlformats.org/officeDocument/2006/relationships/theme" Target="theme/theme1.xml"/><Relationship Id="rId19" Type="http://schemas.openxmlformats.org/officeDocument/2006/relationships/slide" Target="slides/slide12.xml"/><Relationship Id="rId18" Type="http://schemas.openxmlformats.org/officeDocument/2006/relationships/slide" Target="slides/slide11.xml"/><Relationship Id="rId17" Type="http://schemas.openxmlformats.org/officeDocument/2006/relationships/slide" Target="slides/slide10.xml"/><Relationship Id="rId16" Type="http://schemas.openxmlformats.org/officeDocument/2006/relationships/slide" Target="slides/slide9.xml"/><Relationship Id="rId15" Type="http://schemas.openxmlformats.org/officeDocument/2006/relationships/slide" Target="slides/slide8.xml"/><Relationship Id="rId14" Type="http://schemas.openxmlformats.org/officeDocument/2006/relationships/notesMaster" Target="notesMasters/notesMaster1.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黑体" panose="02010609060101010101" pitchFamily="49" charset="-122"/>
        <a:cs typeface="+mn-cs"/>
      </a:defRPr>
    </a:lvl1pPr>
    <a:lvl2pPr marL="457200" algn="l" defTabSz="914400" rtl="0" eaLnBrk="1" latinLnBrk="0" hangingPunct="1">
      <a:defRPr sz="1200" kern="1200">
        <a:solidFill>
          <a:schemeClr val="tx1"/>
        </a:solidFill>
        <a:latin typeface="+mn-lt"/>
        <a:ea typeface="黑体" panose="02010609060101010101" pitchFamily="49" charset="-122"/>
        <a:cs typeface="+mn-cs"/>
      </a:defRPr>
    </a:lvl2pPr>
    <a:lvl3pPr marL="914400" algn="l" defTabSz="914400" rtl="0" eaLnBrk="1" latinLnBrk="0" hangingPunct="1">
      <a:defRPr sz="1200" kern="1200">
        <a:solidFill>
          <a:schemeClr val="tx1"/>
        </a:solidFill>
        <a:latin typeface="+mn-lt"/>
        <a:ea typeface="黑体" panose="02010609060101010101" pitchFamily="49" charset="-122"/>
        <a:cs typeface="+mn-cs"/>
      </a:defRPr>
    </a:lvl3pPr>
    <a:lvl4pPr marL="1371600" algn="l" defTabSz="914400" rtl="0" eaLnBrk="1" latinLnBrk="0" hangingPunct="1">
      <a:defRPr sz="1200" kern="1200">
        <a:solidFill>
          <a:schemeClr val="tx1"/>
        </a:solidFill>
        <a:latin typeface="+mn-lt"/>
        <a:ea typeface="黑体" panose="02010609060101010101" pitchFamily="49" charset="-122"/>
        <a:cs typeface="+mn-cs"/>
      </a:defRPr>
    </a:lvl4pPr>
    <a:lvl5pPr marL="1828800" algn="l" defTabSz="914400" rtl="0" eaLnBrk="1" latinLnBrk="0" hangingPunct="1">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10.xml.rels><?xml version="1.0" encoding="UTF-8" standalone="yes"?>
<Relationships xmlns="http://schemas.openxmlformats.org/package/2006/relationships"><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13.xml.rels><?xml version="1.0" encoding="UTF-8" standalone="yes"?>
<Relationships xmlns="http://schemas.openxmlformats.org/package/2006/relationships"><Relationship Id="rId5" Type="http://schemas.openxmlformats.org/officeDocument/2006/relationships/tags" Target="../tags/tag86.xml"/><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5" Type="http://schemas.openxmlformats.org/officeDocument/2006/relationships/tags" Target="../tags/tag80.xml"/><Relationship Id="rId4" Type="http://schemas.openxmlformats.org/officeDocument/2006/relationships/tags" Target="../tags/tag79.xml"/><Relationship Id="rId3" Type="http://schemas.openxmlformats.org/officeDocument/2006/relationships/tags" Target="../tags/tag78.xml"/><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DE97619-DBBE-4EF5-8E3C-32126B56E9D5}" type="slidenum">
              <a:rPr lang="zh-HK" altLang="en-US" smtClean="0"/>
            </a:fld>
            <a:endParaRPr lang="zh-HK"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a:xfrm>
            <a:off x="381000" y="685800"/>
            <a:ext cx="6096000" cy="3429000"/>
          </a:xfrm>
        </p:spPr>
      </p:sp>
      <p:sp>
        <p:nvSpPr>
          <p:cNvPr id="3" name="备注占位符 2"/>
          <p:cNvSpPr>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10"/>
            <p:custDataLst>
              <p:tags r:id="rId5"/>
            </p:custDataLst>
          </p:nvPr>
        </p:nvSpPr>
        <p:spPr/>
        <p:txBody>
          <a:bodyPr/>
          <a:lstStyle/>
          <a:p>
            <a:fld id="{113559BF-042D-4C25-BC33-D9C100FEB1C9}"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88681EEB-60BE-4728-9B64-3D1B3BF9CBCA}"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a:xfrm>
            <a:off x="381000" y="685800"/>
            <a:ext cx="6096000" cy="3429000"/>
          </a:xfrm>
        </p:spPr>
      </p:sp>
      <p:sp>
        <p:nvSpPr>
          <p:cNvPr id="3" name="备注占位符 2"/>
          <p:cNvSpPr>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10"/>
            <p:custDataLst>
              <p:tags r:id="rId5"/>
            </p:custDataLst>
          </p:nvPr>
        </p:nvSpPr>
        <p:spPr/>
        <p:txBody>
          <a:bodyPr/>
          <a:lstStyle/>
          <a:p>
            <a:fld id="{113559BF-042D-4C25-BC33-D9C100FEB1C9}"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a:xfrm>
            <a:off x="685800" y="1143000"/>
            <a:ext cx="5486400" cy="3086100"/>
          </a:xfrm>
        </p:spPr>
      </p:sp>
      <p:sp>
        <p:nvSpPr>
          <p:cNvPr id="43010" name="文本占位符 2"/>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DE97619-DBBE-4EF5-8E3C-32126B56E9D5}" type="slidenum">
              <a:rPr lang="zh-HK" altLang="en-US" smtClean="0"/>
            </a:fld>
            <a:endParaRPr lang="zh-HK"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DE97619-DBBE-4EF5-8E3C-32126B56E9D5}" type="slidenum">
              <a:rPr lang="zh-HK" altLang="en-US" smtClean="0"/>
            </a:fld>
            <a:endParaRPr lang="zh-HK"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a:xfrm>
            <a:off x="685800" y="1143000"/>
            <a:ext cx="5486400" cy="3086100"/>
          </a:xfrm>
        </p:spPr>
      </p:sp>
      <p:sp>
        <p:nvSpPr>
          <p:cNvPr id="43010" name="文本占位符 2"/>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p:cNvSpPr>
          <p:nvPr>
            <p:ph type="sldImg"/>
          </p:nvPr>
        </p:nvSpPr>
        <p:spPr>
          <a:xfrm>
            <a:off x="685800" y="1143000"/>
            <a:ext cx="5486400" cy="3086100"/>
          </a:xfrm>
        </p:spPr>
      </p:sp>
      <p:sp>
        <p:nvSpPr>
          <p:cNvPr id="43010" name="文本占位符 2"/>
          <p:cNvSpPr>
            <a:spLocks noGrp="1"/>
          </p:cNvSpPr>
          <p:nvPr>
            <p:ph type="body"/>
          </p:nvPr>
        </p:nvSpPr>
        <p:spPr/>
        <p:txBody>
          <a:bodyPr wrap="square" lIns="91440" tIns="45720" rIns="91440" bIns="45720" anchor="t"/>
          <a:lstStyle/>
          <a:p>
            <a:pPr lvl="0"/>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DE97619-DBBE-4EF5-8E3C-32126B56E9D5}" type="slidenum">
              <a:rPr lang="zh-HK" altLang="en-US" smtClean="0"/>
            </a:fld>
            <a:endParaRPr lang="zh-HK"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5DE97619-DBBE-4EF5-8E3C-32126B56E9D5}" type="slidenum">
              <a:rPr lang="zh-HK" altLang="en-US" smtClean="0"/>
            </a:fld>
            <a:endParaRPr lang="zh-HK"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r>
              <a:rPr lang="zh-CN" altLang="en-US"/>
              <a:t>模板来自于 </a:t>
            </a:r>
            <a:r>
              <a:rPr lang="en-US" altLang="zh-CN" dirty="0"/>
              <a:t>http://meihua.docer.com/</a:t>
            </a:r>
            <a:endParaRPr lang="zh-CN" altLang="en-US"/>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charset="-122"/>
              </a:defRPr>
            </a:lvl1pPr>
            <a:lvl2pPr marL="742950" indent="-285750">
              <a:defRPr>
                <a:solidFill>
                  <a:schemeClr val="tx1"/>
                </a:solidFill>
                <a:latin typeface="Arial Narrow" panose="020B0606020202030204" pitchFamily="34" charset="0"/>
                <a:ea typeface="微软雅黑" panose="020B0503020204020204" charset="-122"/>
              </a:defRPr>
            </a:lvl2pPr>
            <a:lvl3pPr marL="1143000" indent="-228600">
              <a:defRPr>
                <a:solidFill>
                  <a:schemeClr val="tx1"/>
                </a:solidFill>
                <a:latin typeface="Arial Narrow" panose="020B0606020202030204" pitchFamily="34" charset="0"/>
                <a:ea typeface="微软雅黑" panose="020B0503020204020204" charset="-122"/>
              </a:defRPr>
            </a:lvl3pPr>
            <a:lvl4pPr marL="1600200" indent="-228600">
              <a:defRPr>
                <a:solidFill>
                  <a:schemeClr val="tx1"/>
                </a:solidFill>
                <a:latin typeface="Arial Narrow" panose="020B0606020202030204" pitchFamily="34" charset="0"/>
                <a:ea typeface="微软雅黑" panose="020B0503020204020204" charset="-122"/>
              </a:defRPr>
            </a:lvl4pPr>
            <a:lvl5pPr marL="2057400" indent="-228600">
              <a:defRPr>
                <a:solidFill>
                  <a:schemeClr val="tx1"/>
                </a:solidFill>
                <a:latin typeface="Arial Narrow" panose="020B0606020202030204" pitchFamily="34" charset="0"/>
                <a:ea typeface="微软雅黑" panose="020B050302020402020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charset="-122"/>
              </a:defRPr>
            </a:lvl9pPr>
          </a:lstStyle>
          <a:p>
            <a:pPr fontAlgn="base">
              <a:spcBef>
                <a:spcPct val="0"/>
              </a:spcBef>
              <a:spcAft>
                <a:spcPct val="0"/>
              </a:spcAft>
            </a:pPr>
            <a:fld id="{F27E87F1-C7D2-45B2-A591-B856E4E9FB5B}" type="slidenum">
              <a:rPr lang="zh-CN" altLang="en-US" smtClean="0">
                <a:latin typeface="Calibri" panose="020F0502020204030204" charset="0"/>
                <a:ea typeface="黑体" panose="02010609060101010101" pitchFamily="49" charset="-122"/>
              </a:rPr>
            </a:fld>
            <a:endParaRPr lang="zh-CN" altLang="en-US" dirty="0">
              <a:latin typeface="Calibri" panose="020F0502020204030204" charset="0"/>
              <a:ea typeface="黑体" panose="02010609060101010101" pitchFamily="49" charset="-122"/>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custDataLst>
              <p:tags r:id="rId3"/>
            </p:custDataLst>
          </p:nvPr>
        </p:nvSpPr>
        <p:spPr>
          <a:xfrm>
            <a:off x="381000" y="685800"/>
            <a:ext cx="6096000" cy="3429000"/>
          </a:xfrm>
        </p:spPr>
      </p:sp>
      <p:sp>
        <p:nvSpPr>
          <p:cNvPr id="3" name="备注占位符 2"/>
          <p:cNvSpPr>
            <a:spLocks noGrp="1"/>
          </p:cNvSpPr>
          <p:nvPr>
            <p:ph type="body" idx="1"/>
            <p:custDataLst>
              <p:tags r:id="rId4"/>
            </p:custDataLst>
          </p:nvPr>
        </p:nvSpPr>
        <p:spPr/>
        <p:txBody>
          <a:bodyPr/>
          <a:lstStyle/>
          <a:p>
            <a:endParaRPr lang="zh-CN" altLang="en-US"/>
          </a:p>
        </p:txBody>
      </p:sp>
      <p:sp>
        <p:nvSpPr>
          <p:cNvPr id="4" name="灯片编号占位符 3"/>
          <p:cNvSpPr>
            <a:spLocks noGrp="1"/>
          </p:cNvSpPr>
          <p:nvPr>
            <p:ph type="sldNum" sz="quarter" idx="10"/>
            <p:custDataLst>
              <p:tags r:id="rId5"/>
            </p:custDataLst>
          </p:nvPr>
        </p:nvSpPr>
        <p:spPr/>
        <p:txBody>
          <a:bodyPr/>
          <a:lstStyle/>
          <a:p>
            <a:fld id="{113559BF-042D-4C25-BC33-D9C100FEB1C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7" name="文本框 6"/>
          <p:cNvSpPr txBox="1"/>
          <p:nvPr userDrawn="1"/>
        </p:nvSpPr>
        <p:spPr>
          <a:xfrm>
            <a:off x="539750" y="123825"/>
            <a:ext cx="1726565" cy="368300"/>
          </a:xfrm>
          <a:prstGeom prst="rect">
            <a:avLst/>
          </a:prstGeom>
          <a:noFill/>
        </p:spPr>
        <p:txBody>
          <a:bodyPr wrap="square" rtlCol="0">
            <a:spAutoFit/>
          </a:bodyPr>
          <a:lstStyle/>
          <a:p>
            <a:r>
              <a:rPr lang="zh-CN" altLang="en-US">
                <a:latin typeface="黑体" panose="02010609060101010101" pitchFamily="49" charset="-122"/>
                <a:ea typeface="黑体" panose="02010609060101010101" pitchFamily="49" charset="-122"/>
              </a:rPr>
              <a:t>学习目标</a:t>
            </a:r>
            <a:endParaRPr lang="zh-CN" altLang="en-US">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7" name="文本框 6"/>
          <p:cNvSpPr txBox="1"/>
          <p:nvPr userDrawn="1"/>
        </p:nvSpPr>
        <p:spPr>
          <a:xfrm>
            <a:off x="539750" y="123825"/>
            <a:ext cx="3048000" cy="368300"/>
          </a:xfrm>
          <a:prstGeom prst="rect">
            <a:avLst/>
          </a:prstGeom>
          <a:noFill/>
        </p:spPr>
        <p:txBody>
          <a:bodyPr wrap="square" rtlCol="0">
            <a:spAutoFit/>
          </a:bodyPr>
          <a:lstStyle/>
          <a:p>
            <a:r>
              <a:rPr lang="zh-CN" altLang="en-US">
                <a:latin typeface="黑体" panose="02010609060101010101" pitchFamily="49" charset="-122"/>
                <a:ea typeface="黑体" panose="02010609060101010101" pitchFamily="49" charset="-122"/>
              </a:rPr>
              <a:t>学习任务一</a:t>
            </a:r>
            <a:endParaRPr lang="zh-CN" altLang="en-US">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8" name="文本框 7"/>
          <p:cNvSpPr txBox="1"/>
          <p:nvPr userDrawn="1"/>
        </p:nvSpPr>
        <p:spPr>
          <a:xfrm>
            <a:off x="539750" y="123825"/>
            <a:ext cx="3048000" cy="368300"/>
          </a:xfrm>
          <a:prstGeom prst="rect">
            <a:avLst/>
          </a:prstGeom>
          <a:noFill/>
        </p:spPr>
        <p:txBody>
          <a:bodyPr wrap="square" rtlCol="0">
            <a:spAutoFit/>
          </a:bodyPr>
          <a:lstStyle/>
          <a:p>
            <a:r>
              <a:rPr lang="zh-CN" altLang="en-US">
                <a:latin typeface="黑体" panose="02010609060101010101" pitchFamily="49" charset="-122"/>
                <a:ea typeface="黑体" panose="02010609060101010101" pitchFamily="49" charset="-122"/>
              </a:rPr>
              <a:t>学习任务二</a:t>
            </a:r>
            <a:endParaRPr lang="zh-CN" altLang="en-US">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文本框 7"/>
          <p:cNvSpPr txBox="1"/>
          <p:nvPr userDrawn="1"/>
        </p:nvSpPr>
        <p:spPr>
          <a:xfrm>
            <a:off x="527050" y="123825"/>
            <a:ext cx="3060700" cy="401320"/>
          </a:xfrm>
          <a:prstGeom prst="rect">
            <a:avLst/>
          </a:prstGeom>
          <a:noFill/>
        </p:spPr>
        <p:txBody>
          <a:bodyPr wrap="square" rtlCol="0">
            <a:noAutofit/>
          </a:bodyPr>
          <a:lstStyle/>
          <a:p>
            <a:r>
              <a:rPr lang="zh-CN" altLang="en-US">
                <a:latin typeface="黑体" panose="02010609060101010101" pitchFamily="49" charset="-122"/>
                <a:ea typeface="黑体" panose="02010609060101010101" pitchFamily="49" charset="-122"/>
              </a:rPr>
              <a:t>学习任务三</a:t>
            </a:r>
            <a:endParaRPr lang="zh-CN" altLang="en-US">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838200" y="6356350"/>
            <a:ext cx="2743200" cy="365125"/>
          </a:xfrm>
        </p:spPr>
        <p:txBody>
          <a:bodyPr/>
          <a:lstStyle>
            <a:lvl1pPr>
              <a:defRPr>
                <a:ea typeface="黑体" panose="02010609060101010101" pitchFamily="49" charset="-122"/>
              </a:defRPr>
            </a:lvl1pPr>
          </a:lstStyle>
          <a:p>
            <a:fld id="{263DB197-84B0-484E-9C0F-88358ECCB797}" type="datetimeFigureOut">
              <a:rPr lang="zh-CN" altLang="en-US" smtClean="0"/>
            </a:fld>
            <a:endParaRPr lang="zh-CN" altLang="en-US" dirty="0"/>
          </a:p>
        </p:txBody>
      </p:sp>
      <p:sp>
        <p:nvSpPr>
          <p:cNvPr id="4" name="页脚占位符 3"/>
          <p:cNvSpPr>
            <a:spLocks noGrp="1"/>
          </p:cNvSpPr>
          <p:nvPr>
            <p:ph type="ftr" sz="quarter" idx="11"/>
          </p:nvPr>
        </p:nvSpPr>
        <p:spPr>
          <a:xfrm>
            <a:off x="4038600" y="6356350"/>
            <a:ext cx="4114800" cy="365125"/>
          </a:xfrm>
        </p:spPr>
        <p:txBody>
          <a:bodyPr/>
          <a:lstStyle>
            <a:lvl1pPr>
              <a:defRPr>
                <a:ea typeface="黑体" panose="02010609060101010101" pitchFamily="49" charset="-122"/>
              </a:defRPr>
            </a:lvl1pPr>
          </a:lstStyle>
          <a:p>
            <a:endParaRPr lang="zh-CN" altLang="en-US" dirty="0"/>
          </a:p>
        </p:txBody>
      </p:sp>
      <p:sp>
        <p:nvSpPr>
          <p:cNvPr id="5" name="灯片编号占位符 4"/>
          <p:cNvSpPr>
            <a:spLocks noGrp="1"/>
          </p:cNvSpPr>
          <p:nvPr>
            <p:ph type="sldNum" sz="quarter" idx="12"/>
          </p:nvPr>
        </p:nvSpPr>
        <p:spPr>
          <a:xfrm>
            <a:off x="8610600" y="6356350"/>
            <a:ext cx="2743200" cy="365125"/>
          </a:xfrm>
        </p:spPr>
        <p:txBody>
          <a:bodyPr/>
          <a:lstStyle>
            <a:lvl1pPr>
              <a:defRPr>
                <a:ea typeface="黑体" panose="02010609060101010101" pitchFamily="49" charset="-122"/>
              </a:defRPr>
            </a:lvl1pPr>
          </a:lstStyle>
          <a:p>
            <a:fld id="{E077DA78-E013-4A8C-AD75-63A150561B1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lvl1pPr>
              <a:defRPr>
                <a:ea typeface="黑体" panose="02010609060101010101" pitchFamily="49" charset="-122"/>
              </a:defRPr>
            </a:lvl1pPr>
          </a:lstStyle>
          <a:p>
            <a:fld id="{BB8137CA-D131-4EF6-9B14-D9F7E276C745}"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a:xfrm>
            <a:off x="3028950" y="4767263"/>
            <a:ext cx="3086100" cy="273844"/>
          </a:xfrm>
          <a:prstGeom prst="rect">
            <a:avLst/>
          </a:prstGeom>
        </p:spPr>
        <p:txBody>
          <a:bodyPr/>
          <a:lstStyle>
            <a:lvl1pPr>
              <a:defRPr>
                <a:ea typeface="黑体" panose="02010609060101010101" pitchFamily="49" charset="-122"/>
              </a:defRPr>
            </a:lvl1pPr>
          </a:lstStyle>
          <a:p>
            <a:endParaRPr lang="zh-CN" altLang="en-US"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5"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日期占位符 3"/>
          <p:cNvSpPr>
            <a:spLocks noGrp="1"/>
          </p:cNvSpPr>
          <p:nvPr>
            <p:ph type="dt" sz="half" idx="10"/>
          </p:nvPr>
        </p:nvSpPr>
        <p:spPr/>
        <p:txBody>
          <a:bodyPr/>
          <a:lstStyle>
            <a:lvl1pPr>
              <a:defRPr>
                <a:ea typeface="黑体" panose="02010609060101010101" pitchFamily="49" charset="-122"/>
              </a:defRPr>
            </a:lvl1pPr>
          </a:lstStyle>
          <a:p>
            <a:pPr defTabSz="685800" rtl="0">
              <a:defRPr/>
            </a:pPr>
            <a:endParaRPr lang="zh-CN" altLang="en-US" sz="1050" noProof="1"/>
          </a:p>
        </p:txBody>
      </p:sp>
      <p:sp>
        <p:nvSpPr>
          <p:cNvPr id="5" name="页脚占位符 4"/>
          <p:cNvSpPr>
            <a:spLocks noGrp="1"/>
          </p:cNvSpPr>
          <p:nvPr>
            <p:ph type="ftr" sz="quarter" idx="11"/>
          </p:nvPr>
        </p:nvSpPr>
        <p:spPr>
          <a:xfrm>
            <a:off x="3124200" y="4683919"/>
            <a:ext cx="2895600" cy="357188"/>
          </a:xfrm>
        </p:spPr>
        <p:txBody>
          <a:bodyPr/>
          <a:lstStyle>
            <a:lvl1pPr>
              <a:defRPr>
                <a:ea typeface="黑体" panose="02010609060101010101" pitchFamily="49" charset="-122"/>
              </a:defRPr>
            </a:lvl1pPr>
          </a:lstStyle>
          <a:p>
            <a:pPr algn="ctr" defTabSz="685800" rtl="0">
              <a:defRPr/>
            </a:pPr>
            <a:endParaRPr lang="zh-CN" altLang="en-US" sz="1050" noProof="1"/>
          </a:p>
        </p:txBody>
      </p:sp>
      <p:sp>
        <p:nvSpPr>
          <p:cNvPr id="6" name="灯片编号占位符 5"/>
          <p:cNvSpPr>
            <a:spLocks noGrp="1"/>
          </p:cNvSpPr>
          <p:nvPr>
            <p:ph type="sldNum" sz="quarter" idx="12"/>
          </p:nvPr>
        </p:nvSpPr>
        <p:spPr/>
        <p:txBody>
          <a:bodyPr/>
          <a:lstStyle>
            <a:lvl1pPr>
              <a:defRPr>
                <a:ea typeface="黑体" panose="02010609060101010101" pitchFamily="49" charset="-122"/>
              </a:defRPr>
            </a:lvl1pPr>
          </a:lstStyle>
          <a:p>
            <a:pPr algn="r" defTabSz="685800" rtl="0">
              <a:defRPr/>
            </a:pPr>
            <a:fld id="{1A3A76D9-B79F-42F7-AAA5-E9CF799BCEEE}" type="slidenum">
              <a:rPr lang="zh-CN" altLang="en-US" sz="1050" noProof="1" smtClean="0"/>
            </a:fld>
            <a:endParaRPr lang="zh-CN" altLang="en-US" sz="1050"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3375"/>
            </a:lvl1pPr>
          </a:lstStyle>
          <a:p>
            <a:pPr fontAlgn="base"/>
            <a:r>
              <a:rPr lang="zh-CN" altLang="en-US" strike="noStrike" noProof="1"/>
              <a:t>单击此处编辑母版标题样式</a:t>
            </a:r>
            <a:endParaRPr lang="zh-CN" altLang="en-US" strike="noStrike" noProof="1"/>
          </a:p>
        </p:txBody>
      </p:sp>
      <p:sp>
        <p:nvSpPr>
          <p:cNvPr id="3" name="副标题 2"/>
          <p:cNvSpPr>
            <a:spLocks noGrp="1"/>
          </p:cNvSpPr>
          <p:nvPr>
            <p:ph type="subTitle" idx="1"/>
          </p:nvPr>
        </p:nvSpPr>
        <p:spPr>
          <a:xfrm>
            <a:off x="1143000" y="2701528"/>
            <a:ext cx="6858000" cy="1241822"/>
          </a:xfrm>
        </p:spPr>
        <p:txBody>
          <a:bodyPr/>
          <a:lstStyle>
            <a:lvl1pPr marL="0" indent="0" algn="ctr">
              <a:buNone/>
              <a:defRPr sz="1350"/>
            </a:lvl1pPr>
            <a:lvl2pPr marL="257175" indent="0" algn="ctr">
              <a:buNone/>
              <a:defRPr sz="1125"/>
            </a:lvl2pPr>
            <a:lvl3pPr marL="514350" indent="0" algn="ctr">
              <a:buNone/>
              <a:defRPr sz="1015"/>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pPr fontAlgn="base"/>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p:txBody>
          <a:bodyPr/>
          <a:lstStyle>
            <a:lvl1pPr>
              <a:defRPr>
                <a:ea typeface="黑体" panose="02010609060101010101" pitchFamily="49" charset="-122"/>
              </a:defRPr>
            </a:lvl1pPr>
          </a:lstStyle>
          <a:p>
            <a:pPr defTabSz="685800" rtl="0">
              <a:defRPr/>
            </a:pPr>
            <a:endParaRPr lang="zh-CN" altLang="en-US" sz="1050" noProof="1"/>
          </a:p>
        </p:txBody>
      </p:sp>
      <p:sp>
        <p:nvSpPr>
          <p:cNvPr id="5" name="页脚占位符 4"/>
          <p:cNvSpPr>
            <a:spLocks noGrp="1"/>
          </p:cNvSpPr>
          <p:nvPr>
            <p:ph type="ftr" sz="quarter" idx="11"/>
          </p:nvPr>
        </p:nvSpPr>
        <p:spPr>
          <a:xfrm>
            <a:off x="3124200" y="4683919"/>
            <a:ext cx="2895600" cy="357188"/>
          </a:xfrm>
        </p:spPr>
        <p:txBody>
          <a:bodyPr/>
          <a:lstStyle>
            <a:lvl1pPr>
              <a:defRPr>
                <a:ea typeface="黑体" panose="02010609060101010101" pitchFamily="49" charset="-122"/>
              </a:defRPr>
            </a:lvl1pPr>
          </a:lstStyle>
          <a:p>
            <a:pPr algn="ctr" defTabSz="685800" rtl="0">
              <a:defRPr/>
            </a:pPr>
            <a:endParaRPr lang="zh-CN" altLang="en-US" sz="1050" noProof="1"/>
          </a:p>
        </p:txBody>
      </p:sp>
      <p:sp>
        <p:nvSpPr>
          <p:cNvPr id="6" name="灯片编号占位符 5"/>
          <p:cNvSpPr>
            <a:spLocks noGrp="1"/>
          </p:cNvSpPr>
          <p:nvPr>
            <p:ph type="sldNum" sz="quarter" idx="12"/>
          </p:nvPr>
        </p:nvSpPr>
        <p:spPr/>
        <p:txBody>
          <a:bodyPr/>
          <a:lstStyle>
            <a:lvl1pPr>
              <a:defRPr>
                <a:ea typeface="黑体" panose="02010609060101010101" pitchFamily="49" charset="-122"/>
              </a:defRPr>
            </a:lvl1pPr>
          </a:lstStyle>
          <a:p>
            <a:pPr algn="r" defTabSz="685800" rtl="0">
              <a:defRPr/>
            </a:pPr>
            <a:fld id="{5B10F141-A03E-4968-921F-92CEC20F9ED7}" type="slidenum">
              <a:rPr lang="zh-CN" altLang="en-US" sz="1050" noProof="1" smtClean="0"/>
            </a:fld>
            <a:endParaRPr lang="zh-CN" altLang="en-US" sz="1050"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3"/>
            <a:ext cx="2057400" cy="273844"/>
          </a:xfrm>
        </p:spPr>
        <p:txBody>
          <a:bodyPr/>
          <a:lstStyle>
            <a:lvl1pPr>
              <a:defRPr>
                <a:ea typeface="黑体" panose="02010609060101010101" pitchFamily="49" charset="-122"/>
              </a:defRPr>
            </a:lvl1pPr>
          </a:lstStyle>
          <a:p>
            <a:fld id="{BB8137CA-D131-4EF6-9B14-D9F7E276C745}" type="datetimeFigureOut">
              <a:rPr lang="zh-CN" altLang="en-US" smtClean="0"/>
            </a:fld>
            <a:endParaRPr lang="zh-CN" altLang="en-US" dirty="0"/>
          </a:p>
        </p:txBody>
      </p:sp>
      <p:sp>
        <p:nvSpPr>
          <p:cNvPr id="4" name="页脚占位符 3"/>
          <p:cNvSpPr>
            <a:spLocks noGrp="1"/>
          </p:cNvSpPr>
          <p:nvPr>
            <p:ph type="ftr" sz="quarter" idx="11"/>
          </p:nvPr>
        </p:nvSpPr>
        <p:spPr>
          <a:xfrm>
            <a:off x="3028950" y="4767263"/>
            <a:ext cx="3086100" cy="273844"/>
          </a:xfrm>
          <a:prstGeom prst="rect">
            <a:avLst/>
          </a:prstGeom>
        </p:spPr>
        <p:txBody>
          <a:bodyPr/>
          <a:lstStyle>
            <a:lvl1pPr>
              <a:defRPr>
                <a:ea typeface="黑体" panose="02010609060101010101" pitchFamily="49" charset="-122"/>
              </a:defRPr>
            </a:lvl1pPr>
          </a:lstStyle>
          <a:p>
            <a:endParaRPr lang="zh-CN" altLang="en-US" dirty="0"/>
          </a:p>
        </p:txBody>
      </p:sp>
      <p:sp>
        <p:nvSpPr>
          <p:cNvPr id="5" name="灯片编号占位符 4"/>
          <p:cNvSpPr>
            <a:spLocks noGrp="1"/>
          </p:cNvSpPr>
          <p:nvPr>
            <p:ph type="sldNum" sz="quarter" idx="12"/>
          </p:nvPr>
        </p:nvSpPr>
        <p:spPr/>
        <p:txBody>
          <a:bodyPr/>
          <a:lstStyle>
            <a:lvl1pPr>
              <a:defRPr>
                <a:ea typeface="黑体" panose="02010609060101010101" pitchFamily="49" charset="-122"/>
              </a:defRPr>
            </a:lvl1pPr>
          </a:lstStyle>
          <a:p>
            <a:fld id="{F7755A1B-FC52-483B-B683-58CCB7978464}"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a:xfrm>
            <a:off x="458788" y="4737929"/>
            <a:ext cx="2025650" cy="236579"/>
          </a:xfrm>
        </p:spPr>
        <p:txBody>
          <a:bodyPr/>
          <a:lstStyle/>
          <a:p>
            <a:pPr fontAlgn="auto"/>
            <a:fld id="{760FBDFE-C587-4B4C-A407-44438C67B59E}" type="datetimeFigureOut">
              <a:rPr lang="zh-CN" altLang="en-US" sz="750" noProof="1" smtClean="0">
                <a:latin typeface="+mn-lt"/>
                <a:ea typeface="+mn-ea"/>
              </a:rPr>
            </a:fld>
            <a:endParaRPr lang="zh-CN" altLang="en-US" noProof="1">
              <a:ea typeface="黑体" panose="02010609060101010101" pitchFamily="49" charset="-122"/>
            </a:endParaRPr>
          </a:p>
        </p:txBody>
      </p:sp>
      <p:sp>
        <p:nvSpPr>
          <p:cNvPr id="5" name="页脚占位符 4"/>
          <p:cNvSpPr>
            <a:spLocks noGrp="1"/>
          </p:cNvSpPr>
          <p:nvPr>
            <p:ph type="ftr" sz="quarter" idx="11"/>
          </p:nvPr>
        </p:nvSpPr>
        <p:spPr>
          <a:xfrm>
            <a:off x="3087688" y="4737929"/>
            <a:ext cx="2968625" cy="236579"/>
          </a:xfrm>
        </p:spPr>
        <p:txBody>
          <a:bodyPr/>
          <a:lstStyle>
            <a:lvl1pPr>
              <a:defRPr>
                <a:ea typeface="黑体" panose="02010609060101010101" pitchFamily="49" charset="-122"/>
              </a:defRPr>
            </a:lvl1pPr>
          </a:lstStyle>
          <a:p>
            <a:pPr fontAlgn="auto"/>
            <a:endParaRPr lang="zh-CN" altLang="en-US" noProof="1"/>
          </a:p>
        </p:txBody>
      </p:sp>
      <p:sp>
        <p:nvSpPr>
          <p:cNvPr id="6" name="灯片编号占位符 5"/>
          <p:cNvSpPr>
            <a:spLocks noGrp="1"/>
          </p:cNvSpPr>
          <p:nvPr>
            <p:ph type="sldNum" sz="quarter" idx="12"/>
          </p:nvPr>
        </p:nvSpPr>
        <p:spPr>
          <a:xfrm>
            <a:off x="6657975" y="4737929"/>
            <a:ext cx="2025650" cy="236579"/>
          </a:xfrm>
        </p:spPr>
        <p:txBody>
          <a:bodyPr/>
          <a:lstStyle/>
          <a:p>
            <a:pPr fontAlgn="auto"/>
            <a:fld id="{49AE70B2-8BF9-45C0-BB95-33D1B9D3A854}" type="slidenum">
              <a:rPr lang="zh-CN" altLang="en-US" sz="750" noProof="1" smtClean="0">
                <a:latin typeface="+mn-lt"/>
                <a:ea typeface="+mn-ea"/>
              </a:rPr>
            </a:fld>
            <a:endParaRPr lang="zh-CN" altLang="en-US" noProof="1">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5"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2.xml"/><Relationship Id="rId8" Type="http://schemas.openxmlformats.org/officeDocument/2006/relationships/slideLayout" Target="../slideLayouts/slideLayout21.xml"/><Relationship Id="rId7" Type="http://schemas.openxmlformats.org/officeDocument/2006/relationships/slideLayout" Target="../slideLayouts/slideLayout20.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 Id="rId3" Type="http://schemas.openxmlformats.org/officeDocument/2006/relationships/slideLayout" Target="../slideLayouts/slideLayout16.xml"/><Relationship Id="rId2" Type="http://schemas.openxmlformats.org/officeDocument/2006/relationships/slideLayout" Target="../slideLayouts/slideLayout15.xml"/><Relationship Id="rId15" Type="http://schemas.openxmlformats.org/officeDocument/2006/relationships/theme" Target="../theme/theme3.xml"/><Relationship Id="rId14" Type="http://schemas.openxmlformats.org/officeDocument/2006/relationships/image" Target="../media/image4.png"/><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slideLayout" Target="../slideLayouts/slideLayout14.xml"/></Relationships>
</file>

<file path=ppt/slideMasters/_rels/slideMaster4.xml.rels><?xml version="1.0" encoding="UTF-8" standalone="yes"?>
<Relationships xmlns="http://schemas.openxmlformats.org/package/2006/relationships"><Relationship Id="rId9" Type="http://schemas.openxmlformats.org/officeDocument/2006/relationships/theme" Target="../theme/theme4.xml"/><Relationship Id="rId8" Type="http://schemas.openxmlformats.org/officeDocument/2006/relationships/image" Target="../media/image4.png"/><Relationship Id="rId7" Type="http://schemas.openxmlformats.org/officeDocument/2006/relationships/tags" Target="../tags/tag43.xml"/><Relationship Id="rId6" Type="http://schemas.openxmlformats.org/officeDocument/2006/relationships/tags" Target="../tags/tag42.xml"/><Relationship Id="rId5" Type="http://schemas.openxmlformats.org/officeDocument/2006/relationships/image" Target="../media/image5.png"/><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4" Type="http://schemas.openxmlformats.org/officeDocument/2006/relationships/theme" Target="../theme/theme5.xml"/><Relationship Id="rId3" Type="http://schemas.openxmlformats.org/officeDocument/2006/relationships/image" Target="../media/image2.png"/><Relationship Id="rId2" Type="http://schemas.openxmlformats.org/officeDocument/2006/relationships/tags" Target="../tags/tag44.xml"/><Relationship Id="rId1"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2"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524750" y="123190"/>
            <a:ext cx="1320165" cy="5334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2339579" y="1001115"/>
            <a:ext cx="4373165" cy="748904"/>
          </a:xfrm>
          <a:prstGeom prst="rect">
            <a:avLst/>
          </a:prstGeom>
          <a:noFill/>
          <a:ln w="9525">
            <a:noFill/>
          </a:ln>
        </p:spPr>
      </p:pic>
      <p:sp>
        <p:nvSpPr>
          <p:cNvPr id="2" name="TextBox 1"/>
          <p:cNvSpPr txBox="1"/>
          <p:nvPr/>
        </p:nvSpPr>
        <p:spPr>
          <a:xfrm>
            <a:off x="3338029" y="1059582"/>
            <a:ext cx="2376264" cy="523220"/>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14" name="菱形 13"/>
          <p:cNvSpPr/>
          <p:nvPr>
            <p:custDataLst>
              <p:tags r:id="rId10"/>
            </p:custDataLst>
          </p:nvPr>
        </p:nvSpPr>
        <p:spPr>
          <a:xfrm>
            <a:off x="293688" y="209587"/>
            <a:ext cx="263525" cy="265159"/>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15" name="直接连接符 14"/>
          <p:cNvCxnSpPr/>
          <p:nvPr>
            <p:custDataLst>
              <p:tags r:id="rId11"/>
            </p:custDataLst>
          </p:nvPr>
        </p:nvCxnSpPr>
        <p:spPr>
          <a:xfrm>
            <a:off x="292100" y="487448"/>
            <a:ext cx="1533525" cy="0"/>
          </a:xfrm>
          <a:prstGeom prst="line">
            <a:avLst/>
          </a:prstGeom>
          <a:ln w="25400">
            <a:solidFill>
              <a:srgbClr val="009FB0"/>
            </a:solidFill>
          </a:ln>
        </p:spPr>
        <p:style>
          <a:lnRef idx="1">
            <a:schemeClr val="accent1"/>
          </a:lnRef>
          <a:fillRef idx="0">
            <a:schemeClr val="accent1"/>
          </a:fillRef>
          <a:effectRef idx="0">
            <a:schemeClr val="accent1"/>
          </a:effectRef>
          <a:fontRef idx="minor">
            <a:schemeClr val="tx1"/>
          </a:fontRef>
        </p:style>
      </p:cxnSp>
      <p:sp>
        <p:nvSpPr>
          <p:cNvPr id="7" name="矩形 6"/>
          <p:cNvSpPr/>
          <p:nvPr>
            <p:custDataLst>
              <p:tags r:id="rId12"/>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pic>
        <p:nvPicPr>
          <p:cNvPr id="8" name="图片 7" descr="qicai作业"/>
          <p:cNvPicPr>
            <a:picLocks noChangeAspect="1"/>
          </p:cNvPicPr>
          <p:nvPr>
            <p:custDataLst>
              <p:tags r:id="rId13"/>
            </p:custDataLst>
          </p:nvPr>
        </p:nvPicPr>
        <p:blipFill>
          <a:blip r:embed="rId14"/>
          <a:stretch>
            <a:fillRect/>
          </a:stretch>
        </p:blipFill>
        <p:spPr>
          <a:xfrm>
            <a:off x="7596505" y="123825"/>
            <a:ext cx="1330960" cy="520065"/>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Lst>
  <mc:AlternateContent xmlns:mc="http://schemas.openxmlformats.org/markup-compatibility/2006">
    <mc:Choice xmlns:p14="http://schemas.microsoft.com/office/powerpoint/2010/main" Requires="p14">
      <p:transition p14:dur="0"/>
    </mc:Choice>
    <mc:Fallback>
      <p:transition/>
    </mc:Fallback>
  </mc:AlternateContent>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685" algn="l" defTabSz="514350" rtl="0" eaLnBrk="1" latinLnBrk="0" hangingPunct="1">
        <a:defRPr sz="1015" kern="1200">
          <a:solidFill>
            <a:schemeClr val="tx1"/>
          </a:solidFill>
          <a:latin typeface="+mn-lt"/>
          <a:ea typeface="+mn-ea"/>
          <a:cs typeface="+mn-cs"/>
        </a:defRPr>
      </a:lvl7pPr>
      <a:lvl8pPr marL="1800860" algn="l" defTabSz="514350" rtl="0" eaLnBrk="1" latinLnBrk="0" hangingPunct="1">
        <a:defRPr sz="1015" kern="1200">
          <a:solidFill>
            <a:schemeClr val="tx1"/>
          </a:solidFill>
          <a:latin typeface="+mn-lt"/>
          <a:ea typeface="+mn-ea"/>
          <a:cs typeface="+mn-cs"/>
        </a:defRPr>
      </a:lvl8pPr>
      <a:lvl9pPr marL="2058035" algn="l" defTabSz="514350" rtl="0" eaLnBrk="1" latinLnBrk="0" hangingPunct="1">
        <a:defRPr sz="1015"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3078" name="文本框 6"/>
          <p:cNvSpPr txBox="1"/>
          <p:nvPr>
            <p:custDataLst>
              <p:tags r:id="rId3"/>
            </p:custDataLst>
          </p:nvPr>
        </p:nvSpPr>
        <p:spPr>
          <a:xfrm>
            <a:off x="835025" y="201648"/>
            <a:ext cx="985520" cy="334010"/>
          </a:xfrm>
          <a:prstGeom prst="rect">
            <a:avLst/>
          </a:prstGeom>
          <a:noFill/>
          <a:ln w="9525">
            <a:noFill/>
          </a:ln>
        </p:spPr>
        <p:txBody>
          <a:bodyPr wrap="none" anchor="t" anchorCtr="0">
            <a:spAutoFit/>
          </a:bodyPr>
          <a:lstStyle/>
          <a:p>
            <a:pPr lvl="0"/>
            <a:r>
              <a:rPr lang="zh-CN" altLang="en-US" sz="1575" dirty="0">
                <a:latin typeface="微软雅黑" panose="020B0503020204020204" charset="-122"/>
                <a:ea typeface="微软雅黑" panose="020B0503020204020204" charset="-122"/>
              </a:rPr>
              <a:t>当堂训练</a:t>
            </a:r>
            <a:endParaRPr lang="zh-CN" altLang="en-US" sz="1575" dirty="0">
              <a:latin typeface="微软雅黑" panose="020B0503020204020204" charset="-122"/>
              <a:ea typeface="微软雅黑" panose="020B0503020204020204" charset="-122"/>
            </a:endParaRPr>
          </a:p>
        </p:txBody>
      </p:sp>
      <p:pic>
        <p:nvPicPr>
          <p:cNvPr id="3079" name="图片 10" descr="笔"/>
          <p:cNvPicPr>
            <a:picLocks noChangeAspect="1"/>
          </p:cNvPicPr>
          <p:nvPr>
            <p:custDataLst>
              <p:tags r:id="rId4"/>
            </p:custDataLst>
          </p:nvPr>
        </p:nvPicPr>
        <p:blipFill>
          <a:blip r:embed="rId5"/>
          <a:stretch>
            <a:fillRect/>
          </a:stretch>
        </p:blipFill>
        <p:spPr>
          <a:xfrm>
            <a:off x="458788" y="146076"/>
            <a:ext cx="368300" cy="522379"/>
          </a:xfrm>
          <a:prstGeom prst="rect">
            <a:avLst/>
          </a:prstGeom>
          <a:noFill/>
          <a:ln w="9525">
            <a:noFill/>
          </a:ln>
        </p:spPr>
      </p:pic>
      <p:cxnSp>
        <p:nvCxnSpPr>
          <p:cNvPr id="13" name="直接连接符 12"/>
          <p:cNvCxnSpPr/>
          <p:nvPr>
            <p:custDataLst>
              <p:tags r:id="rId6"/>
            </p:custDataLst>
          </p:nvPr>
        </p:nvCxnSpPr>
        <p:spPr>
          <a:xfrm>
            <a:off x="485775" y="590653"/>
            <a:ext cx="8656638" cy="17466"/>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pic>
        <p:nvPicPr>
          <p:cNvPr id="8" name="图片 7" descr="qicai作业"/>
          <p:cNvPicPr>
            <a:picLocks noChangeAspect="1"/>
          </p:cNvPicPr>
          <p:nvPr>
            <p:custDataLst>
              <p:tags r:id="rId7"/>
            </p:custDataLst>
          </p:nvPr>
        </p:nvPicPr>
        <p:blipFill>
          <a:blip r:embed="rId8"/>
          <a:stretch>
            <a:fillRect/>
          </a:stretch>
        </p:blipFill>
        <p:spPr>
          <a:xfrm>
            <a:off x="7596505" y="52070"/>
            <a:ext cx="1330960" cy="520065"/>
          </a:xfrm>
          <a:prstGeom prst="rect">
            <a:avLst/>
          </a:prstGeom>
        </p:spPr>
      </p:pic>
    </p:spTree>
  </p:cSld>
  <p:clrMap bg1="lt1" tx1="dk1" bg2="lt2" tx2="dk2" accent1="accent1" accent2="accent2" accent3="accent3" accent4="accent4" accent5="accent5" accent6="accent6" hlink="hlink" folHlink="folHlink"/>
  <p:sldLayoutIdLst>
    <p:sldLayoutId id="2147483674" r:id="rId1"/>
    <p:sldLayoutId id="2147483675" r:id="rId2"/>
  </p:sldLayoutIdLst>
  <mc:AlternateContent xmlns:mc="http://schemas.openxmlformats.org/markup-compatibility/2006">
    <mc:Choice xmlns:p14="http://schemas.microsoft.com/office/powerpoint/2010/main" Requires="p14">
      <p:transition p14:dur="0"/>
    </mc:Choice>
    <mc:Fallback>
      <p:transition/>
    </mc:Fallback>
  </mc:AlternateContent>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685" algn="l" defTabSz="514350" rtl="0" eaLnBrk="1" latinLnBrk="0" hangingPunct="1">
        <a:defRPr sz="1015" kern="1200">
          <a:solidFill>
            <a:schemeClr val="tx1"/>
          </a:solidFill>
          <a:latin typeface="+mn-lt"/>
          <a:ea typeface="+mn-ea"/>
          <a:cs typeface="+mn-cs"/>
        </a:defRPr>
      </a:lvl7pPr>
      <a:lvl8pPr marL="1800860" algn="l" defTabSz="514350" rtl="0" eaLnBrk="1" latinLnBrk="0" hangingPunct="1">
        <a:defRPr sz="1015" kern="1200">
          <a:solidFill>
            <a:schemeClr val="tx1"/>
          </a:solidFill>
          <a:latin typeface="+mn-lt"/>
          <a:ea typeface="+mn-ea"/>
          <a:cs typeface="+mn-cs"/>
        </a:defRPr>
      </a:lvl8pPr>
      <a:lvl9pPr marL="2058035" algn="l" defTabSz="514350" rtl="0" eaLnBrk="1" latinLnBrk="0" hangingPunct="1">
        <a:defRPr sz="1015"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101" name="图片 6"/>
          <p:cNvPicPr>
            <a:picLocks noChangeAspect="1"/>
          </p:cNvPicPr>
          <p:nvPr>
            <p:custDataLst>
              <p:tags r:id="rId2"/>
            </p:custDataLst>
          </p:nvPr>
        </p:nvPicPr>
        <p:blipFill>
          <a:blip r:embed="rId3"/>
          <a:srcRect t="17557" b="14742"/>
          <a:stretch>
            <a:fillRect/>
          </a:stretch>
        </p:blipFill>
        <p:spPr>
          <a:xfrm>
            <a:off x="467043" y="483909"/>
            <a:ext cx="8102600" cy="4752219"/>
          </a:xfrm>
          <a:prstGeom prst="rect">
            <a:avLst/>
          </a:prstGeom>
          <a:noFill/>
          <a:ln w="9525">
            <a:noFill/>
          </a:ln>
        </p:spPr>
      </p:pic>
    </p:spTree>
  </p:cSld>
  <p:clrMap bg1="lt1" tx1="dk1" bg2="lt2" tx2="dk2" accent1="accent1" accent2="accent2" accent3="accent3" accent4="accent4" accent5="accent5" accent6="accent6" hlink="hlink" folHlink="folHlink"/>
  <p:sldLayoutIdLst>
    <p:sldLayoutId id="2147483677" r:id="rId1"/>
  </p:sldLayoutIdLst>
  <mc:AlternateContent xmlns:mc="http://schemas.openxmlformats.org/markup-compatibility/2006">
    <mc:Choice xmlns:p14="http://schemas.microsoft.com/office/powerpoint/2010/main" Requires="p14">
      <p:transition p14:dur="0"/>
    </mc:Choice>
    <mc:Fallback>
      <p:transition/>
    </mc:Fallback>
  </mc:AlternateContent>
  <p:hf sldNum="0" hdr="0" ftr="0" dt="0"/>
  <p:txStyles>
    <p:titleStyle>
      <a:lvl1pPr algn="l" defTabSz="514350" rtl="0" eaLnBrk="1" fontAlgn="auto" latinLnBrk="0" hangingPunct="1">
        <a:lnSpc>
          <a:spcPct val="100000"/>
        </a:lnSpc>
        <a:spcBef>
          <a:spcPct val="0"/>
        </a:spcBef>
        <a:buNone/>
        <a:defRPr sz="2025" b="1" u="none" strike="noStrike" kern="1200" cap="none" spc="300"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p:bodyStyle>
    <p:otherStyle>
      <a:defPPr>
        <a:defRPr lang="zh-CN"/>
      </a:defPPr>
      <a:lvl1pPr marL="0" algn="l" defTabSz="514350" rtl="0" eaLnBrk="1" latinLnBrk="0" hangingPunct="1">
        <a:defRPr sz="1015" kern="1200">
          <a:solidFill>
            <a:schemeClr val="tx1"/>
          </a:solidFill>
          <a:latin typeface="+mn-lt"/>
          <a:ea typeface="+mn-ea"/>
          <a:cs typeface="+mn-cs"/>
        </a:defRPr>
      </a:lvl1pPr>
      <a:lvl2pPr marL="257175" algn="l" defTabSz="514350" rtl="0" eaLnBrk="1" latinLnBrk="0" hangingPunct="1">
        <a:defRPr sz="1015" kern="1200">
          <a:solidFill>
            <a:schemeClr val="tx1"/>
          </a:solidFill>
          <a:latin typeface="+mn-lt"/>
          <a:ea typeface="+mn-ea"/>
          <a:cs typeface="+mn-cs"/>
        </a:defRPr>
      </a:lvl2pPr>
      <a:lvl3pPr marL="514350" algn="l" defTabSz="514350" rtl="0" eaLnBrk="1" latinLnBrk="0" hangingPunct="1">
        <a:defRPr sz="1015" kern="1200">
          <a:solidFill>
            <a:schemeClr val="tx1"/>
          </a:solidFill>
          <a:latin typeface="+mn-lt"/>
          <a:ea typeface="+mn-ea"/>
          <a:cs typeface="+mn-cs"/>
        </a:defRPr>
      </a:lvl3pPr>
      <a:lvl4pPr marL="771525" algn="l" defTabSz="514350" rtl="0" eaLnBrk="1" latinLnBrk="0" hangingPunct="1">
        <a:defRPr sz="1015" kern="1200">
          <a:solidFill>
            <a:schemeClr val="tx1"/>
          </a:solidFill>
          <a:latin typeface="+mn-lt"/>
          <a:ea typeface="+mn-ea"/>
          <a:cs typeface="+mn-cs"/>
        </a:defRPr>
      </a:lvl4pPr>
      <a:lvl5pPr marL="1028700" algn="l" defTabSz="514350" rtl="0" eaLnBrk="1" latinLnBrk="0" hangingPunct="1">
        <a:defRPr sz="1015" kern="1200">
          <a:solidFill>
            <a:schemeClr val="tx1"/>
          </a:solidFill>
          <a:latin typeface="+mn-lt"/>
          <a:ea typeface="+mn-ea"/>
          <a:cs typeface="+mn-cs"/>
        </a:defRPr>
      </a:lvl5pPr>
      <a:lvl6pPr marL="1285875" algn="l" defTabSz="514350" rtl="0" eaLnBrk="1" latinLnBrk="0" hangingPunct="1">
        <a:defRPr sz="1015" kern="1200">
          <a:solidFill>
            <a:schemeClr val="tx1"/>
          </a:solidFill>
          <a:latin typeface="+mn-lt"/>
          <a:ea typeface="+mn-ea"/>
          <a:cs typeface="+mn-cs"/>
        </a:defRPr>
      </a:lvl6pPr>
      <a:lvl7pPr marL="1543685" algn="l" defTabSz="514350" rtl="0" eaLnBrk="1" latinLnBrk="0" hangingPunct="1">
        <a:defRPr sz="1015" kern="1200">
          <a:solidFill>
            <a:schemeClr val="tx1"/>
          </a:solidFill>
          <a:latin typeface="+mn-lt"/>
          <a:ea typeface="+mn-ea"/>
          <a:cs typeface="+mn-cs"/>
        </a:defRPr>
      </a:lvl7pPr>
      <a:lvl8pPr marL="1800860" algn="l" defTabSz="514350" rtl="0" eaLnBrk="1" latinLnBrk="0" hangingPunct="1">
        <a:defRPr sz="1015" kern="1200">
          <a:solidFill>
            <a:schemeClr val="tx1"/>
          </a:solidFill>
          <a:latin typeface="+mn-lt"/>
          <a:ea typeface="+mn-ea"/>
          <a:cs typeface="+mn-cs"/>
        </a:defRPr>
      </a:lvl8pPr>
      <a:lvl9pPr marL="2058035" algn="l" defTabSz="514350" rtl="0" eaLnBrk="1" latinLnBrk="0" hangingPunct="1">
        <a:defRPr sz="10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slide" Target="slide5.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8.xml"/><Relationship Id="rId5" Type="http://schemas.openxmlformats.org/officeDocument/2006/relationships/tags" Target="../tags/tag62.xml"/><Relationship Id="rId4" Type="http://schemas.openxmlformats.org/officeDocument/2006/relationships/image" Target="../media/image14.png"/><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s>
</file>

<file path=ppt/slides/_rels/slide12.xml.rels><?xml version="1.0" encoding="UTF-8" standalone="yes"?>
<Relationships xmlns="http://schemas.openxmlformats.org/package/2006/relationships"><Relationship Id="rId9" Type="http://schemas.openxmlformats.org/officeDocument/2006/relationships/notesSlide" Target="../notesSlides/notesSlide5.xml"/><Relationship Id="rId8" Type="http://schemas.openxmlformats.org/officeDocument/2006/relationships/slideLayout" Target="../slideLayouts/slideLayout8.xml"/><Relationship Id="rId7" Type="http://schemas.openxmlformats.org/officeDocument/2006/relationships/tags" Target="../tags/tag68.xml"/><Relationship Id="rId6" Type="http://schemas.openxmlformats.org/officeDocument/2006/relationships/tags" Target="../tags/tag67.xml"/><Relationship Id="rId5" Type="http://schemas.openxmlformats.org/officeDocument/2006/relationships/image" Target="../media/image14.png"/><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 Type="http://schemas.openxmlformats.org/officeDocument/2006/relationships/tags" Target="../tags/tag6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9.xml"/><Relationship Id="rId1" Type="http://schemas.openxmlformats.org/officeDocument/2006/relationships/image" Target="../media/image15.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9.xml"/><Relationship Id="rId3" Type="http://schemas.openxmlformats.org/officeDocument/2006/relationships/image" Target="../media/image17.png"/><Relationship Id="rId2" Type="http://schemas.openxmlformats.org/officeDocument/2006/relationships/image" Target="../media/image15.png"/><Relationship Id="rId1"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9.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70.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2.xml"/><Relationship Id="rId1" Type="http://schemas.openxmlformats.org/officeDocument/2006/relationships/tags" Target="../tags/tag7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74.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9.xml"/><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19.png"/><Relationship Id="rId1" Type="http://schemas.openxmlformats.org/officeDocument/2006/relationships/image" Target="../media/image18.png"/></Relationships>
</file>

<file path=ppt/slides/_rels/slide27.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12.xml"/><Relationship Id="rId4" Type="http://schemas.openxmlformats.org/officeDocument/2006/relationships/image" Target="../media/image22.emf"/><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 Target="slide1.xml"/></Relationships>
</file>

<file path=ppt/slides/_rels/slide28.xml.rels><?xml version="1.0" encoding="UTF-8" standalone="yes"?>
<Relationships xmlns="http://schemas.openxmlformats.org/package/2006/relationships"><Relationship Id="rId6" Type="http://schemas.openxmlformats.org/officeDocument/2006/relationships/notesSlide" Target="../notesSlides/notesSlide12.xml"/><Relationship Id="rId5" Type="http://schemas.openxmlformats.org/officeDocument/2006/relationships/slideLayout" Target="../slideLayouts/slideLayout10.xml"/><Relationship Id="rId4" Type="http://schemas.openxmlformats.org/officeDocument/2006/relationships/image" Target="../media/image22.emf"/><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 Target="slide1.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image" Target="../media/image22.emf"/><Relationship Id="rId2" Type="http://schemas.openxmlformats.org/officeDocument/2006/relationships/image" Target="../media/image21.png"/><Relationship Id="rId1" Type="http://schemas.openxmlformats.org/officeDocument/2006/relationships/image" Target="../media/image24.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6.xml"/><Relationship Id="rId1" Type="http://schemas.openxmlformats.org/officeDocument/2006/relationships/tags" Target="../tags/tag4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26.png"/><Relationship Id="rId1"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image" Target="../media/image26.png"/><Relationship Id="rId1"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27.jpeg"/></Relationships>
</file>

<file path=ppt/slides/_rels/slide36.xml.rels><?xml version="1.0" encoding="UTF-8" standalone="yes"?>
<Relationships xmlns="http://schemas.openxmlformats.org/package/2006/relationships"><Relationship Id="rId8" Type="http://schemas.openxmlformats.org/officeDocument/2006/relationships/notesSlide" Target="../notesSlides/notesSlide14.xml"/><Relationship Id="rId7" Type="http://schemas.openxmlformats.org/officeDocument/2006/relationships/slideLayout" Target="../slideLayouts/slideLayout10.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 Id="rId3" Type="http://schemas.openxmlformats.org/officeDocument/2006/relationships/tags" Target="../tags/tag89.xml"/><Relationship Id="rId2" Type="http://schemas.openxmlformats.org/officeDocument/2006/relationships/tags" Target="../tags/tag88.xml"/><Relationship Id="rId1" Type="http://schemas.openxmlformats.org/officeDocument/2006/relationships/tags" Target="../tags/tag87.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image" Target="../media/image28.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9.xml.rels><?xml version="1.0" encoding="UTF-8" standalone="yes"?>
<Relationships xmlns="http://schemas.openxmlformats.org/package/2006/relationships"><Relationship Id="rId7" Type="http://schemas.openxmlformats.org/officeDocument/2006/relationships/slideLayout" Target="../slideLayouts/slideLayout3.xml"/><Relationship Id="rId6" Type="http://schemas.openxmlformats.org/officeDocument/2006/relationships/tags" Target="../tags/tag98.xml"/><Relationship Id="rId5" Type="http://schemas.openxmlformats.org/officeDocument/2006/relationships/tags" Target="../tags/tag97.xml"/><Relationship Id="rId4" Type="http://schemas.openxmlformats.org/officeDocument/2006/relationships/tags" Target="../tags/tag96.xml"/><Relationship Id="rId3" Type="http://schemas.openxmlformats.org/officeDocument/2006/relationships/tags" Target="../tags/tag95.xml"/><Relationship Id="rId2" Type="http://schemas.openxmlformats.org/officeDocument/2006/relationships/tags" Target="../tags/tag94.xml"/><Relationship Id="rId1" Type="http://schemas.openxmlformats.org/officeDocument/2006/relationships/tags" Target="../tags/tag93.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0.xml"/><Relationship Id="rId1" Type="http://schemas.openxmlformats.org/officeDocument/2006/relationships/tags" Target="../tags/tag9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7" Type="http://schemas.openxmlformats.org/officeDocument/2006/relationships/slideLayout" Target="../slideLayouts/slideLayout8.xml"/><Relationship Id="rId6" Type="http://schemas.openxmlformats.org/officeDocument/2006/relationships/tags" Target="../tags/tag55.xml"/><Relationship Id="rId5" Type="http://schemas.openxmlformats.org/officeDocument/2006/relationships/image" Target="../media/image6.png"/><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tags" Target="../tags/tag51.xml"/></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8.xml"/><Relationship Id="rId4" Type="http://schemas.openxmlformats.org/officeDocument/2006/relationships/tags" Target="../tags/tag58.xml"/><Relationship Id="rId3" Type="http://schemas.openxmlformats.org/officeDocument/2006/relationships/image" Target="../media/image7.png"/><Relationship Id="rId2" Type="http://schemas.openxmlformats.org/officeDocument/2006/relationships/tags" Target="../tags/tag57.xml"/><Relationship Id="rId1" Type="http://schemas.openxmlformats.org/officeDocument/2006/relationships/tags" Target="../tags/tag56.xml"/></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2.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2.xml"/><Relationship Id="rId7" Type="http://schemas.openxmlformats.org/officeDocument/2006/relationships/slideLayout" Target="../slideLayouts/slideLayout12.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jpeg"/></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12.xml"/><Relationship Id="rId6" Type="http://schemas.openxmlformats.org/officeDocument/2006/relationships/image" Target="../media/image13.wmf"/><Relationship Id="rId5" Type="http://schemas.openxmlformats.org/officeDocument/2006/relationships/image" Target="../media/image12.png"/><Relationship Id="rId4" Type="http://schemas.openxmlformats.org/officeDocument/2006/relationships/image" Target="../media/image11.png"/><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1259632" y="987574"/>
            <a:ext cx="7164287" cy="2135200"/>
          </a:xfrm>
          <a:prstGeom prst="rect">
            <a:avLst/>
          </a:prstGeom>
          <a:noFill/>
          <a:extLst>
            <a:ext uri="{909E8E84-426E-40DD-AFC4-6F175D3DCCD1}">
              <a14:hiddenFill xmlns:a14="http://schemas.microsoft.com/office/drawing/2010/main">
                <a:solidFill>
                  <a:schemeClr val="bg2">
                    <a:alpha val="38000"/>
                  </a:schemeClr>
                </a:solidFill>
              </a14:hiddenFill>
            </a:ext>
          </a:extLst>
        </p:spPr>
        <p:txBody>
          <a:bodyPr wrap="square" rtlCol="0">
            <a:spAutoFit/>
          </a:bodyPr>
          <a:lstStyle>
            <a:defPPr>
              <a:defRPr lang="zh-CN"/>
            </a:defPPr>
            <a:lvl1pPr>
              <a:defRPr sz="2800" b="1">
                <a:solidFill>
                  <a:srgbClr val="FF0000"/>
                </a:solidFill>
                <a:latin typeface="黑体" panose="02010609060101010101" pitchFamily="49" charset="-122"/>
                <a:ea typeface="黑体" panose="02010609060101010101" pitchFamily="49" charset="-122"/>
              </a:defRPr>
            </a:lvl1pPr>
          </a:lstStyle>
          <a:p>
            <a:pPr algn="ctr">
              <a:lnSpc>
                <a:spcPct val="150000"/>
              </a:lnSpc>
            </a:pPr>
            <a:r>
              <a:rPr lang="zh-CN" altLang="en-US" sz="4800" dirty="0"/>
              <a:t>第</a:t>
            </a:r>
            <a:r>
              <a:rPr lang="en-US" altLang="zh-CN" sz="4800" dirty="0"/>
              <a:t>13</a:t>
            </a:r>
            <a:r>
              <a:rPr lang="zh-CN" altLang="en-US" sz="4800" dirty="0" smtClean="0"/>
              <a:t>课</a:t>
            </a:r>
            <a:endParaRPr lang="en-US" altLang="zh-CN" sz="4800" dirty="0" smtClean="0"/>
          </a:p>
          <a:p>
            <a:pPr algn="ctr">
              <a:lnSpc>
                <a:spcPct val="150000"/>
              </a:lnSpc>
            </a:pPr>
            <a:r>
              <a:rPr lang="en-US" altLang="zh-CN" sz="4800" dirty="0" smtClean="0"/>
              <a:t> </a:t>
            </a:r>
            <a:r>
              <a:rPr lang="zh-CN" altLang="en-US" sz="4800" dirty="0"/>
              <a:t>罗斯福新政</a:t>
            </a:r>
            <a:endParaRPr lang="zh-CN" altLang="en-US" sz="4800" dirty="0"/>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extBox 2"/>
          <p:cNvSpPr txBox="1"/>
          <p:nvPr/>
        </p:nvSpPr>
        <p:spPr>
          <a:xfrm>
            <a:off x="3348038" y="0"/>
            <a:ext cx="2087562" cy="461665"/>
          </a:xfrm>
          <a:prstGeom prst="rect">
            <a:avLst/>
          </a:prstGeom>
          <a:noFill/>
          <a:ln w="41275" cap="flat" cmpd="sng">
            <a:solidFill>
              <a:srgbClr val="C00000"/>
            </a:solidFill>
            <a:prstDash val="solid"/>
            <a:miter/>
            <a:headEnd type="none" w="med" len="med"/>
            <a:tailEnd type="none" w="med" len="med"/>
          </a:ln>
        </p:spPr>
        <p:txBody>
          <a:bodyPr>
            <a:spAutoFit/>
          </a:bodyPr>
          <a:lstStyle/>
          <a:p>
            <a:r>
              <a:rPr lang="zh-CN" altLang="en-US" sz="2400" b="1" dirty="0">
                <a:latin typeface="黑体" panose="02010609060101010101" pitchFamily="49" charset="-122"/>
                <a:ea typeface="黑体" panose="02010609060101010101" pitchFamily="49" charset="-122"/>
              </a:rPr>
              <a:t>生产的社会化</a:t>
            </a:r>
            <a:endParaRPr lang="zh-CN" altLang="en-US" sz="2400" b="1" dirty="0">
              <a:latin typeface="黑体" panose="02010609060101010101" pitchFamily="49" charset="-122"/>
              <a:ea typeface="黑体" panose="02010609060101010101" pitchFamily="49" charset="-122"/>
            </a:endParaRPr>
          </a:p>
        </p:txBody>
      </p:sp>
      <p:sp>
        <p:nvSpPr>
          <p:cNvPr id="87043" name="TextBox 7"/>
          <p:cNvSpPr txBox="1"/>
          <p:nvPr/>
        </p:nvSpPr>
        <p:spPr>
          <a:xfrm>
            <a:off x="900114" y="357189"/>
            <a:ext cx="331152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大量商品的生产需要</a:t>
            </a:r>
            <a:endParaRPr lang="zh-CN" altLang="en-US" sz="2400" b="1" dirty="0">
              <a:latin typeface="黑体" panose="02010609060101010101" pitchFamily="49" charset="-122"/>
              <a:ea typeface="黑体" panose="02010609060101010101" pitchFamily="49" charset="-122"/>
            </a:endParaRPr>
          </a:p>
        </p:txBody>
      </p:sp>
      <p:sp>
        <p:nvSpPr>
          <p:cNvPr id="87044" name="TextBox 9"/>
          <p:cNvSpPr txBox="1"/>
          <p:nvPr/>
        </p:nvSpPr>
        <p:spPr>
          <a:xfrm>
            <a:off x="-36512" y="1006476"/>
            <a:ext cx="1439862"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许多企业</a:t>
            </a:r>
            <a:endParaRPr lang="zh-CN" altLang="en-US" sz="2400" b="1" dirty="0">
              <a:latin typeface="黑体" panose="02010609060101010101" pitchFamily="49" charset="-122"/>
              <a:ea typeface="黑体" panose="02010609060101010101" pitchFamily="49" charset="-122"/>
            </a:endParaRPr>
          </a:p>
        </p:txBody>
      </p:sp>
      <p:sp>
        <p:nvSpPr>
          <p:cNvPr id="87045" name="TextBox 11"/>
          <p:cNvSpPr txBox="1"/>
          <p:nvPr/>
        </p:nvSpPr>
        <p:spPr>
          <a:xfrm>
            <a:off x="1547814" y="1030288"/>
            <a:ext cx="1511300"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许多工序</a:t>
            </a:r>
            <a:endParaRPr lang="zh-CN" altLang="en-US" sz="2400" b="1" dirty="0">
              <a:latin typeface="黑体" panose="02010609060101010101" pitchFamily="49" charset="-122"/>
              <a:ea typeface="黑体" panose="02010609060101010101" pitchFamily="49" charset="-122"/>
            </a:endParaRPr>
          </a:p>
        </p:txBody>
      </p:sp>
      <p:sp>
        <p:nvSpPr>
          <p:cNvPr id="87046" name="TextBox 12"/>
          <p:cNvSpPr txBox="1"/>
          <p:nvPr/>
        </p:nvSpPr>
        <p:spPr>
          <a:xfrm>
            <a:off x="2916238" y="1006476"/>
            <a:ext cx="180022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许多人</a:t>
            </a:r>
            <a:endParaRPr lang="zh-CN" altLang="en-US" sz="2400" b="1" dirty="0">
              <a:latin typeface="黑体" panose="02010609060101010101" pitchFamily="49" charset="-122"/>
              <a:ea typeface="黑体" panose="02010609060101010101" pitchFamily="49" charset="-122"/>
            </a:endParaRPr>
          </a:p>
        </p:txBody>
      </p:sp>
      <p:sp>
        <p:nvSpPr>
          <p:cNvPr id="87047" name="TextBox 13"/>
          <p:cNvSpPr txBox="1"/>
          <p:nvPr/>
        </p:nvSpPr>
        <p:spPr>
          <a:xfrm>
            <a:off x="0" y="1924050"/>
            <a:ext cx="147637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相互配合</a:t>
            </a:r>
            <a:endParaRPr lang="zh-CN" altLang="en-US" sz="2400" b="1" dirty="0">
              <a:latin typeface="黑体" panose="02010609060101010101" pitchFamily="49" charset="-122"/>
              <a:ea typeface="黑体" panose="02010609060101010101" pitchFamily="49" charset="-122"/>
            </a:endParaRPr>
          </a:p>
        </p:txBody>
      </p:sp>
      <p:sp>
        <p:nvSpPr>
          <p:cNvPr id="8" name="TextBox 13"/>
          <p:cNvSpPr txBox="1"/>
          <p:nvPr/>
        </p:nvSpPr>
        <p:spPr>
          <a:xfrm>
            <a:off x="1547813" y="1924050"/>
            <a:ext cx="180022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相互衔接</a:t>
            </a:r>
            <a:endParaRPr lang="zh-CN" altLang="en-US" sz="2400" b="1" dirty="0">
              <a:latin typeface="黑体" panose="02010609060101010101" pitchFamily="49" charset="-122"/>
              <a:ea typeface="黑体" panose="02010609060101010101" pitchFamily="49" charset="-122"/>
            </a:endParaRPr>
          </a:p>
        </p:txBody>
      </p:sp>
      <p:sp>
        <p:nvSpPr>
          <p:cNvPr id="9" name="TextBox 13"/>
          <p:cNvSpPr txBox="1"/>
          <p:nvPr/>
        </p:nvSpPr>
        <p:spPr>
          <a:xfrm>
            <a:off x="3132138" y="1924050"/>
            <a:ext cx="1727200"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相互合作</a:t>
            </a:r>
            <a:endParaRPr lang="zh-CN" altLang="en-US" sz="2400" b="1" dirty="0">
              <a:latin typeface="黑体" panose="02010609060101010101" pitchFamily="49" charset="-122"/>
              <a:ea typeface="黑体" panose="02010609060101010101" pitchFamily="49" charset="-122"/>
            </a:endParaRPr>
          </a:p>
        </p:txBody>
      </p:sp>
      <p:sp>
        <p:nvSpPr>
          <p:cNvPr id="10" name="TextBox 13"/>
          <p:cNvSpPr txBox="1"/>
          <p:nvPr/>
        </p:nvSpPr>
        <p:spPr>
          <a:xfrm>
            <a:off x="5148264" y="357189"/>
            <a:ext cx="2951162"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共同使用生产资料</a:t>
            </a:r>
            <a:endParaRPr lang="zh-CN" altLang="en-US" sz="2400" b="1" dirty="0">
              <a:latin typeface="黑体" panose="02010609060101010101" pitchFamily="49" charset="-122"/>
              <a:ea typeface="黑体" panose="02010609060101010101" pitchFamily="49" charset="-122"/>
            </a:endParaRPr>
          </a:p>
        </p:txBody>
      </p:sp>
      <p:sp>
        <p:nvSpPr>
          <p:cNvPr id="11" name="TextBox 13"/>
          <p:cNvSpPr txBox="1"/>
          <p:nvPr/>
        </p:nvSpPr>
        <p:spPr>
          <a:xfrm>
            <a:off x="7092951" y="1006476"/>
            <a:ext cx="1223963"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财力</a:t>
            </a:r>
            <a:endParaRPr lang="zh-CN" altLang="en-US" sz="2400" b="1" dirty="0">
              <a:latin typeface="黑体" panose="02010609060101010101" pitchFamily="49" charset="-122"/>
              <a:ea typeface="黑体" panose="02010609060101010101" pitchFamily="49" charset="-122"/>
            </a:endParaRPr>
          </a:p>
        </p:txBody>
      </p:sp>
      <p:sp>
        <p:nvSpPr>
          <p:cNvPr id="12" name="TextBox 13"/>
          <p:cNvSpPr txBox="1"/>
          <p:nvPr/>
        </p:nvSpPr>
        <p:spPr>
          <a:xfrm>
            <a:off x="4643439" y="1006476"/>
            <a:ext cx="1081087"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人力</a:t>
            </a:r>
            <a:endParaRPr lang="zh-CN" altLang="en-US" sz="2400" b="1" dirty="0">
              <a:latin typeface="黑体" panose="02010609060101010101" pitchFamily="49" charset="-122"/>
              <a:ea typeface="黑体" panose="02010609060101010101" pitchFamily="49" charset="-122"/>
            </a:endParaRPr>
          </a:p>
        </p:txBody>
      </p:sp>
      <p:sp>
        <p:nvSpPr>
          <p:cNvPr id="13" name="TextBox 13"/>
          <p:cNvSpPr txBox="1"/>
          <p:nvPr/>
        </p:nvSpPr>
        <p:spPr>
          <a:xfrm>
            <a:off x="5940426" y="1006476"/>
            <a:ext cx="100647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物力</a:t>
            </a:r>
            <a:endParaRPr lang="zh-CN" altLang="en-US" sz="2400" b="1" dirty="0">
              <a:latin typeface="黑体" panose="02010609060101010101" pitchFamily="49" charset="-122"/>
              <a:ea typeface="黑体" panose="02010609060101010101" pitchFamily="49" charset="-122"/>
            </a:endParaRPr>
          </a:p>
        </p:txBody>
      </p:sp>
      <p:sp>
        <p:nvSpPr>
          <p:cNvPr id="14" name="TextBox 13"/>
          <p:cNvSpPr txBox="1"/>
          <p:nvPr/>
        </p:nvSpPr>
        <p:spPr>
          <a:xfrm>
            <a:off x="6084888" y="1468141"/>
            <a:ext cx="1079500"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需要</a:t>
            </a:r>
            <a:endParaRPr lang="zh-CN" altLang="en-US" sz="2400" b="1" dirty="0">
              <a:latin typeface="黑体" panose="02010609060101010101" pitchFamily="49" charset="-122"/>
              <a:ea typeface="黑体" panose="02010609060101010101" pitchFamily="49" charset="-122"/>
            </a:endParaRPr>
          </a:p>
        </p:txBody>
      </p:sp>
      <p:sp>
        <p:nvSpPr>
          <p:cNvPr id="15" name="TextBox 13"/>
          <p:cNvSpPr txBox="1"/>
          <p:nvPr/>
        </p:nvSpPr>
        <p:spPr>
          <a:xfrm>
            <a:off x="5003800" y="1954530"/>
            <a:ext cx="1223963"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有计划</a:t>
            </a:r>
            <a:endParaRPr lang="zh-CN" altLang="en-US" sz="2400" b="1" dirty="0">
              <a:latin typeface="黑体" panose="02010609060101010101" pitchFamily="49" charset="-122"/>
              <a:ea typeface="黑体" panose="02010609060101010101" pitchFamily="49" charset="-122"/>
            </a:endParaRPr>
          </a:p>
        </p:txBody>
      </p:sp>
      <p:sp>
        <p:nvSpPr>
          <p:cNvPr id="17" name="TextBox 13"/>
          <p:cNvSpPr txBox="1"/>
          <p:nvPr/>
        </p:nvSpPr>
        <p:spPr>
          <a:xfrm>
            <a:off x="6300788" y="1924368"/>
            <a:ext cx="180022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合理配置</a:t>
            </a:r>
            <a:endParaRPr lang="zh-CN" altLang="en-US" sz="2400" b="1" dirty="0">
              <a:latin typeface="黑体" panose="02010609060101010101" pitchFamily="49" charset="-122"/>
              <a:ea typeface="黑体" panose="02010609060101010101" pitchFamily="49" charset="-122"/>
            </a:endParaRPr>
          </a:p>
        </p:txBody>
      </p:sp>
      <p:cxnSp>
        <p:nvCxnSpPr>
          <p:cNvPr id="19" name="直接连接符 18"/>
          <p:cNvCxnSpPr/>
          <p:nvPr/>
        </p:nvCxnSpPr>
        <p:spPr>
          <a:xfrm>
            <a:off x="1" y="2500313"/>
            <a:ext cx="7740650" cy="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TextBox 13"/>
          <p:cNvSpPr txBox="1"/>
          <p:nvPr/>
        </p:nvSpPr>
        <p:spPr>
          <a:xfrm>
            <a:off x="1682116" y="2577713"/>
            <a:ext cx="583247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客观上要求全社会对</a:t>
            </a:r>
            <a:r>
              <a:rPr lang="zh-CN" altLang="en-US" sz="2400" b="1" dirty="0">
                <a:solidFill>
                  <a:srgbClr val="FF0000"/>
                </a:solidFill>
                <a:latin typeface="黑体" panose="02010609060101010101" pitchFamily="49" charset="-122"/>
                <a:ea typeface="黑体" panose="02010609060101010101" pitchFamily="49" charset="-122"/>
              </a:rPr>
              <a:t>生产</a:t>
            </a:r>
            <a:r>
              <a:rPr lang="zh-CN" altLang="en-US" sz="2400" b="1" dirty="0">
                <a:latin typeface="黑体" panose="02010609060101010101" pitchFamily="49" charset="-122"/>
                <a:ea typeface="黑体" panose="02010609060101010101" pitchFamily="49" charset="-122"/>
              </a:rPr>
              <a:t>实行</a:t>
            </a:r>
            <a:r>
              <a:rPr lang="zh-CN" altLang="en-US" sz="2400" b="1" dirty="0">
                <a:solidFill>
                  <a:srgbClr val="FF0000"/>
                </a:solidFill>
                <a:latin typeface="黑体" panose="02010609060101010101" pitchFamily="49" charset="-122"/>
                <a:ea typeface="黑体" panose="02010609060101010101" pitchFamily="49" charset="-122"/>
              </a:rPr>
              <a:t>统一管理</a:t>
            </a:r>
            <a:endParaRPr lang="zh-CN" altLang="en-US" sz="2400" b="1" dirty="0">
              <a:solidFill>
                <a:srgbClr val="FF0000"/>
              </a:solidFill>
              <a:latin typeface="黑体" panose="02010609060101010101" pitchFamily="49" charset="-122"/>
              <a:ea typeface="黑体" panose="02010609060101010101" pitchFamily="49" charset="-122"/>
            </a:endParaRPr>
          </a:p>
        </p:txBody>
      </p:sp>
      <p:cxnSp>
        <p:nvCxnSpPr>
          <p:cNvPr id="22" name="直接连接符 21"/>
          <p:cNvCxnSpPr/>
          <p:nvPr/>
        </p:nvCxnSpPr>
        <p:spPr>
          <a:xfrm flipH="1">
            <a:off x="971549" y="800894"/>
            <a:ext cx="792163" cy="269875"/>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734152" y="787263"/>
            <a:ext cx="936625" cy="32385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H="1">
            <a:off x="2303464" y="827088"/>
            <a:ext cx="0" cy="217488"/>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5112070" y="831713"/>
            <a:ext cx="755650" cy="23495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6877051" y="817564"/>
            <a:ext cx="576263" cy="21590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6402706" y="746919"/>
            <a:ext cx="0" cy="377825"/>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611188" y="1419225"/>
            <a:ext cx="73025" cy="504825"/>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H="1">
            <a:off x="2286000" y="1420018"/>
            <a:ext cx="1" cy="560805"/>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660142" y="1475998"/>
            <a:ext cx="215900" cy="504825"/>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4861403" y="1468141"/>
            <a:ext cx="3024188" cy="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H="1">
            <a:off x="5841047" y="1695449"/>
            <a:ext cx="288925" cy="269875"/>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6882132" y="1722436"/>
            <a:ext cx="144463" cy="21590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TextBox 2"/>
          <p:cNvSpPr txBox="1"/>
          <p:nvPr/>
        </p:nvSpPr>
        <p:spPr>
          <a:xfrm>
            <a:off x="3275014" y="4547257"/>
            <a:ext cx="2952750" cy="461665"/>
          </a:xfrm>
          <a:prstGeom prst="rect">
            <a:avLst/>
          </a:prstGeom>
          <a:noFill/>
          <a:ln w="41275" cap="flat" cmpd="sng">
            <a:solidFill>
              <a:srgbClr val="C00000"/>
            </a:solidFill>
            <a:prstDash val="solid"/>
            <a:miter/>
            <a:headEnd type="none" w="med" len="med"/>
            <a:tailEnd type="none" w="med" len="med"/>
          </a:ln>
        </p:spPr>
        <p:txBody>
          <a:bodyPr>
            <a:spAutoFit/>
          </a:bodyPr>
          <a:lstStyle/>
          <a:p>
            <a:r>
              <a:rPr lang="zh-CN" altLang="en-US" sz="2400" b="1" dirty="0">
                <a:latin typeface="黑体" panose="02010609060101010101" pitchFamily="49" charset="-122"/>
                <a:ea typeface="黑体" panose="02010609060101010101" pitchFamily="49" charset="-122"/>
              </a:rPr>
              <a:t>生产资料私人所有制</a:t>
            </a:r>
            <a:endParaRPr lang="zh-CN" altLang="en-US" sz="2400" b="1" dirty="0">
              <a:latin typeface="黑体" panose="02010609060101010101" pitchFamily="49" charset="-122"/>
              <a:ea typeface="黑体" panose="02010609060101010101" pitchFamily="49" charset="-122"/>
            </a:endParaRPr>
          </a:p>
        </p:txBody>
      </p:sp>
      <p:sp>
        <p:nvSpPr>
          <p:cNvPr id="52" name="TextBox 11"/>
          <p:cNvSpPr txBox="1"/>
          <p:nvPr/>
        </p:nvSpPr>
        <p:spPr>
          <a:xfrm>
            <a:off x="1692276" y="4084638"/>
            <a:ext cx="2879725" cy="830997"/>
          </a:xfrm>
          <a:prstGeom prst="rect">
            <a:avLst/>
          </a:prstGeom>
          <a:noFill/>
          <a:ln w="9525">
            <a:noFill/>
          </a:ln>
        </p:spPr>
        <p:txBody>
          <a:bodyPr>
            <a:spAutoFit/>
          </a:bodyPr>
          <a:lstStyle/>
          <a:p>
            <a:r>
              <a:rPr lang="zh-CN" altLang="en-US" sz="2400" b="1" dirty="0">
                <a:solidFill>
                  <a:srgbClr val="FF0000"/>
                </a:solidFill>
                <a:latin typeface="黑体" panose="02010609060101010101" pitchFamily="49" charset="-122"/>
                <a:ea typeface="黑体" panose="02010609060101010101" pitchFamily="49" charset="-122"/>
              </a:rPr>
              <a:t>自由</a:t>
            </a:r>
            <a:r>
              <a:rPr lang="zh-CN" altLang="en-US" sz="2400" b="1" dirty="0">
                <a:latin typeface="黑体" panose="02010609060101010101" pitchFamily="49" charset="-122"/>
                <a:ea typeface="黑体" panose="02010609060101010101" pitchFamily="49" charset="-122"/>
              </a:rPr>
              <a:t>投资扩大</a:t>
            </a:r>
            <a:r>
              <a:rPr lang="zh-CN" altLang="en-US" sz="2400" b="1" dirty="0">
                <a:solidFill>
                  <a:srgbClr val="FF0000"/>
                </a:solidFill>
                <a:latin typeface="黑体" panose="02010609060101010101" pitchFamily="49" charset="-122"/>
                <a:ea typeface="黑体" panose="02010609060101010101" pitchFamily="49" charset="-122"/>
              </a:rPr>
              <a:t>生产</a:t>
            </a:r>
            <a:endParaRPr lang="zh-CN" altLang="en-US" sz="2400" b="1" dirty="0">
              <a:solidFill>
                <a:srgbClr val="FF0000"/>
              </a:solidFill>
              <a:latin typeface="黑体" panose="02010609060101010101" pitchFamily="49" charset="-122"/>
              <a:ea typeface="黑体" panose="02010609060101010101" pitchFamily="49" charset="-122"/>
            </a:endParaRPr>
          </a:p>
          <a:p>
            <a:endParaRPr lang="zh-CN" altLang="en-US" sz="2400" b="1" dirty="0">
              <a:latin typeface="黑体" panose="02010609060101010101" pitchFamily="49" charset="-122"/>
              <a:ea typeface="黑体" panose="02010609060101010101" pitchFamily="49" charset="-122"/>
            </a:endParaRPr>
          </a:p>
        </p:txBody>
      </p:sp>
      <p:cxnSp>
        <p:nvCxnSpPr>
          <p:cNvPr id="55" name="直接连接符 54"/>
          <p:cNvCxnSpPr/>
          <p:nvPr/>
        </p:nvCxnSpPr>
        <p:spPr>
          <a:xfrm>
            <a:off x="1835150" y="4084638"/>
            <a:ext cx="6408738" cy="0"/>
          </a:xfrm>
          <a:prstGeom prst="line">
            <a:avLst/>
          </a:prstGeom>
          <a:ln w="69850">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TextBox 11"/>
          <p:cNvSpPr txBox="1"/>
          <p:nvPr/>
        </p:nvSpPr>
        <p:spPr>
          <a:xfrm>
            <a:off x="5292726" y="4084638"/>
            <a:ext cx="1584325" cy="461665"/>
          </a:xfrm>
          <a:prstGeom prst="rect">
            <a:avLst/>
          </a:prstGeom>
          <a:noFill/>
          <a:ln w="9525">
            <a:noFill/>
          </a:ln>
        </p:spPr>
        <p:txBody>
          <a:bodyPr>
            <a:spAutoFit/>
          </a:bodyPr>
          <a:lstStyle/>
          <a:p>
            <a:r>
              <a:rPr lang="zh-CN" altLang="en-US" sz="2400" b="1" dirty="0">
                <a:latin typeface="黑体" panose="02010609060101010101" pitchFamily="49" charset="-122"/>
                <a:ea typeface="黑体" panose="02010609060101010101" pitchFamily="49" charset="-122"/>
              </a:rPr>
              <a:t>加深剥削</a:t>
            </a:r>
            <a:endParaRPr lang="zh-CN" altLang="en-US" sz="2400" b="1" dirty="0">
              <a:latin typeface="黑体" panose="02010609060101010101" pitchFamily="49" charset="-122"/>
              <a:ea typeface="黑体" panose="02010609060101010101" pitchFamily="49" charset="-122"/>
            </a:endParaRPr>
          </a:p>
        </p:txBody>
      </p:sp>
      <p:sp>
        <p:nvSpPr>
          <p:cNvPr id="61" name="下箭头 60"/>
          <p:cNvSpPr/>
          <p:nvPr/>
        </p:nvSpPr>
        <p:spPr>
          <a:xfrm>
            <a:off x="2700339" y="3028949"/>
            <a:ext cx="287338" cy="1619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rtl="0">
              <a:defRPr/>
            </a:pPr>
            <a:endParaRPr lang="zh-CN" altLang="en-US">
              <a:latin typeface="黑体" panose="02010609060101010101" pitchFamily="49" charset="-122"/>
              <a:ea typeface="黑体" panose="02010609060101010101" pitchFamily="49" charset="-122"/>
            </a:endParaRPr>
          </a:p>
        </p:txBody>
      </p:sp>
      <p:sp>
        <p:nvSpPr>
          <p:cNvPr id="62" name="上箭头 61"/>
          <p:cNvSpPr/>
          <p:nvPr/>
        </p:nvSpPr>
        <p:spPr>
          <a:xfrm>
            <a:off x="2700339" y="3795713"/>
            <a:ext cx="287338" cy="2174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rtl="0">
              <a:defRPr/>
            </a:pPr>
            <a:endParaRPr lang="zh-CN" altLang="en-US">
              <a:latin typeface="黑体" panose="02010609060101010101" pitchFamily="49" charset="-122"/>
              <a:ea typeface="黑体" panose="02010609060101010101" pitchFamily="49" charset="-122"/>
            </a:endParaRPr>
          </a:p>
        </p:txBody>
      </p:sp>
      <p:sp>
        <p:nvSpPr>
          <p:cNvPr id="63" name="TextBox 62"/>
          <p:cNvSpPr txBox="1"/>
          <p:nvPr/>
        </p:nvSpPr>
        <p:spPr>
          <a:xfrm>
            <a:off x="1832929" y="3220828"/>
            <a:ext cx="2739072" cy="461665"/>
          </a:xfrm>
          <a:prstGeom prst="rect">
            <a:avLst/>
          </a:prstGeom>
          <a:noFill/>
          <a:ln w="44450" cap="flat" cmpd="sng">
            <a:solidFill>
              <a:srgbClr val="C00000"/>
            </a:solidFill>
            <a:prstDash val="solid"/>
            <a:miter/>
            <a:headEnd type="none" w="med" len="med"/>
            <a:tailEnd type="none" w="med" len="med"/>
          </a:ln>
        </p:spPr>
        <p:txBody>
          <a:bodyPr wrap="square">
            <a:spAutoFit/>
          </a:bodyPr>
          <a:lstStyle/>
          <a:p>
            <a:pPr algn="ctr"/>
            <a:r>
              <a:rPr lang="zh-CN" altLang="en-US" sz="2400" b="1" dirty="0">
                <a:latin typeface="黑体" panose="02010609060101010101" pitchFamily="49" charset="-122"/>
                <a:ea typeface="黑体" panose="02010609060101010101" pitchFamily="49" charset="-122"/>
              </a:rPr>
              <a:t>    生产盲目扩大 </a:t>
            </a:r>
            <a:endParaRPr lang="zh-CN" altLang="en-US" sz="2400" b="1" dirty="0">
              <a:latin typeface="黑体" panose="02010609060101010101" pitchFamily="49" charset="-122"/>
              <a:ea typeface="黑体" panose="02010609060101010101" pitchFamily="49" charset="-122"/>
            </a:endParaRPr>
          </a:p>
        </p:txBody>
      </p:sp>
      <p:sp>
        <p:nvSpPr>
          <p:cNvPr id="64" name="左箭头 63">
            <a:hlinkClick r:id="rId1" action="ppaction://hlinksldjump"/>
          </p:cNvPr>
          <p:cNvSpPr/>
          <p:nvPr/>
        </p:nvSpPr>
        <p:spPr>
          <a:xfrm flipV="1">
            <a:off x="8276630" y="4732338"/>
            <a:ext cx="431800" cy="4651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rtl="0">
              <a:defRPr/>
            </a:pPr>
            <a:endParaRPr lang="zh-CN" altLang="en-US">
              <a:latin typeface="黑体" panose="02010609060101010101" pitchFamily="49" charset="-122"/>
              <a:ea typeface="黑体" panose="02010609060101010101" pitchFamily="49" charset="-122"/>
            </a:endParaRPr>
          </a:p>
        </p:txBody>
      </p:sp>
      <p:sp>
        <p:nvSpPr>
          <p:cNvPr id="42" name="上箭头 41"/>
          <p:cNvSpPr/>
          <p:nvPr/>
        </p:nvSpPr>
        <p:spPr>
          <a:xfrm>
            <a:off x="5940426" y="3795714"/>
            <a:ext cx="287338" cy="2159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rtl="0">
              <a:defRPr/>
            </a:pPr>
            <a:endParaRPr lang="zh-CN" altLang="en-US">
              <a:latin typeface="黑体" panose="02010609060101010101" pitchFamily="49" charset="-122"/>
              <a:ea typeface="黑体" panose="02010609060101010101" pitchFamily="49" charset="-122"/>
            </a:endParaRPr>
          </a:p>
        </p:txBody>
      </p:sp>
      <p:sp>
        <p:nvSpPr>
          <p:cNvPr id="44" name="TextBox 43"/>
          <p:cNvSpPr txBox="1"/>
          <p:nvPr/>
        </p:nvSpPr>
        <p:spPr>
          <a:xfrm>
            <a:off x="4932363" y="3262314"/>
            <a:ext cx="2376487" cy="461665"/>
          </a:xfrm>
          <a:prstGeom prst="rect">
            <a:avLst/>
          </a:prstGeom>
          <a:noFill/>
          <a:ln w="44450" cap="flat" cmpd="sng">
            <a:solidFill>
              <a:srgbClr val="C00000"/>
            </a:solidFill>
            <a:prstDash val="solid"/>
            <a:miter/>
            <a:headEnd type="none" w="med" len="med"/>
            <a:tailEnd type="none" w="med" len="med"/>
          </a:ln>
        </p:spPr>
        <p:txBody>
          <a:bodyPr>
            <a:spAutoFit/>
          </a:bodyPr>
          <a:lstStyle/>
          <a:p>
            <a:r>
              <a:rPr lang="zh-CN" altLang="en-US" sz="2400" b="1" dirty="0">
                <a:latin typeface="黑体" panose="02010609060101010101" pitchFamily="49" charset="-122"/>
                <a:ea typeface="黑体" panose="02010609060101010101" pitchFamily="49" charset="-122"/>
              </a:rPr>
              <a:t> 工人工资低下 </a:t>
            </a:r>
            <a:endParaRPr lang="zh-CN" altLang="en-US" sz="2400" b="1" dirty="0">
              <a:latin typeface="黑体" panose="02010609060101010101" pitchFamily="49" charset="-122"/>
              <a:ea typeface="黑体" panose="02010609060101010101" pitchFamily="49" charset="-122"/>
            </a:endParaRPr>
          </a:p>
        </p:txBody>
      </p:sp>
      <p:sp>
        <p:nvSpPr>
          <p:cNvPr id="46" name="TextBox 45"/>
          <p:cNvSpPr txBox="1">
            <a:spLocks noChangeArrowheads="1"/>
          </p:cNvSpPr>
          <p:nvPr/>
        </p:nvSpPr>
        <p:spPr bwMode="auto">
          <a:xfrm>
            <a:off x="1826578" y="3188335"/>
            <a:ext cx="5543550" cy="523348"/>
          </a:xfrm>
          <a:prstGeom prst="rect">
            <a:avLst/>
          </a:prstGeom>
          <a:solidFill>
            <a:schemeClr val="bg1">
              <a:lumMod val="85000"/>
            </a:schemeClr>
          </a:solidFill>
          <a:ln w="44450">
            <a:solidFill>
              <a:srgbClr val="C00000"/>
            </a:solidFill>
            <a:miter lim="800000"/>
          </a:ln>
        </p:spPr>
        <p:txBody>
          <a:bodyPr>
            <a:spAutoFit/>
          </a:bodyPr>
          <a:lstStyle/>
          <a:p>
            <a:pPr algn="ctr" defTabSz="685800">
              <a:defRPr/>
            </a:pPr>
            <a:r>
              <a:rPr lang="zh-CN" altLang="en-US" sz="2400" b="1" dirty="0">
                <a:latin typeface="黑体" panose="02010609060101010101" pitchFamily="49" charset="-122"/>
                <a:ea typeface="黑体" panose="02010609060101010101" pitchFamily="49" charset="-122"/>
              </a:rPr>
              <a:t> </a:t>
            </a:r>
            <a:r>
              <a:rPr lang="zh-CN" altLang="en-US" sz="2800" b="1" dirty="0">
                <a:solidFill>
                  <a:srgbClr val="FF0000"/>
                </a:solidFill>
                <a:latin typeface="黑体" panose="02010609060101010101" pitchFamily="49" charset="-122"/>
                <a:ea typeface="黑体" panose="02010609060101010101" pitchFamily="49" charset="-122"/>
              </a:rPr>
              <a:t>生产 </a:t>
            </a:r>
            <a:r>
              <a:rPr lang="zh-CN" altLang="en-US" sz="2800" b="1" dirty="0">
                <a:latin typeface="黑体" panose="02010609060101010101" pitchFamily="49" charset="-122"/>
                <a:ea typeface="黑体" panose="02010609060101010101" pitchFamily="49" charset="-122"/>
              </a:rPr>
              <a:t>相对过剩</a:t>
            </a:r>
            <a:endParaRPr lang="zh-CN" altLang="en-US" sz="2800" b="1" dirty="0">
              <a:latin typeface="黑体" panose="02010609060101010101" pitchFamily="49" charset="-122"/>
              <a:ea typeface="黑体" panose="02010609060101010101" pitchFamily="49" charset="-122"/>
            </a:endParaRPr>
          </a:p>
        </p:txBody>
      </p:sp>
      <p:sp>
        <p:nvSpPr>
          <p:cNvPr id="66" name="TextBox 65"/>
          <p:cNvSpPr txBox="1"/>
          <p:nvPr/>
        </p:nvSpPr>
        <p:spPr>
          <a:xfrm>
            <a:off x="323851" y="2716213"/>
            <a:ext cx="719138" cy="1816395"/>
          </a:xfrm>
          <a:prstGeom prst="rect">
            <a:avLst/>
          </a:prstGeom>
          <a:noFill/>
          <a:ln w="9525">
            <a:noFill/>
          </a:ln>
        </p:spPr>
        <p:txBody>
          <a:bodyPr>
            <a:spAutoFit/>
          </a:bodyPr>
          <a:lstStyle/>
          <a:p>
            <a:r>
              <a:rPr lang="zh-CN" altLang="en-US" sz="2800" b="1" dirty="0">
                <a:solidFill>
                  <a:srgbClr val="000099"/>
                </a:solidFill>
                <a:latin typeface="黑体" panose="02010609060101010101" pitchFamily="49" charset="-122"/>
                <a:ea typeface="黑体" panose="02010609060101010101" pitchFamily="49" charset="-122"/>
              </a:rPr>
              <a:t>经济危机</a:t>
            </a:r>
            <a:endParaRPr lang="zh-CN" altLang="en-US" sz="2800" b="1" dirty="0">
              <a:solidFill>
                <a:srgbClr val="000099"/>
              </a:solidFill>
              <a:latin typeface="黑体" panose="02010609060101010101" pitchFamily="49" charset="-122"/>
              <a:ea typeface="黑体" panose="02010609060101010101" pitchFamily="49" charset="-122"/>
            </a:endParaRPr>
          </a:p>
        </p:txBody>
      </p:sp>
      <p:sp>
        <p:nvSpPr>
          <p:cNvPr id="67" name="左箭头 66"/>
          <p:cNvSpPr/>
          <p:nvPr/>
        </p:nvSpPr>
        <p:spPr>
          <a:xfrm flipV="1">
            <a:off x="900113" y="3363913"/>
            <a:ext cx="647700" cy="287338"/>
          </a:xfrm>
          <a:prstGeom prst="leftArrow">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rtl="0">
              <a:defRPr/>
            </a:pPr>
            <a:endParaRPr lang="zh-CN" altLang="en-US">
              <a:latin typeface="黑体" panose="02010609060101010101" pitchFamily="49" charset="-122"/>
              <a:ea typeface="黑体" panose="02010609060101010101" pitchFamily="49" charset="-122"/>
            </a:endParaRPr>
          </a:p>
        </p:txBody>
      </p:sp>
      <p:grpSp>
        <p:nvGrpSpPr>
          <p:cNvPr id="2" name="组合 83"/>
          <p:cNvGrpSpPr/>
          <p:nvPr/>
        </p:nvGrpSpPr>
        <p:grpSpPr>
          <a:xfrm>
            <a:off x="5580063" y="268288"/>
            <a:ext cx="3286125" cy="4392000"/>
            <a:chOff x="5580070" y="267590"/>
            <a:chExt cx="3285944" cy="4464310"/>
          </a:xfrm>
        </p:grpSpPr>
        <p:cxnSp>
          <p:nvCxnSpPr>
            <p:cNvPr id="71" name="直接连接符 70"/>
            <p:cNvCxnSpPr>
              <a:endCxn id="77" idx="0"/>
            </p:cNvCxnSpPr>
            <p:nvPr/>
          </p:nvCxnSpPr>
          <p:spPr>
            <a:xfrm>
              <a:off x="5580070" y="267590"/>
              <a:ext cx="323990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a:off x="6372188" y="4731900"/>
              <a:ext cx="244779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右中括号 76"/>
            <p:cNvSpPr/>
            <p:nvPr/>
          </p:nvSpPr>
          <p:spPr>
            <a:xfrm>
              <a:off x="8819979" y="267590"/>
              <a:ext cx="46035" cy="4464310"/>
            </a:xfrm>
            <a:prstGeom prst="rightBracket">
              <a:avLst/>
            </a:prstGeom>
            <a:solidFill>
              <a:schemeClr val="tx1"/>
            </a:solidFill>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defTabSz="685800" rtl="0">
                <a:defRPr/>
              </a:pPr>
              <a:endParaRPr lang="zh-CN" altLang="en-US">
                <a:latin typeface="黑体" panose="02010609060101010101" pitchFamily="49" charset="-122"/>
                <a:ea typeface="黑体" panose="02010609060101010101" pitchFamily="49" charset="-122"/>
              </a:endParaRPr>
            </a:p>
          </p:txBody>
        </p:sp>
      </p:grpSp>
      <p:sp>
        <p:nvSpPr>
          <p:cNvPr id="82" name="TextBox 81"/>
          <p:cNvSpPr txBox="1"/>
          <p:nvPr/>
        </p:nvSpPr>
        <p:spPr>
          <a:xfrm>
            <a:off x="1042989" y="2716213"/>
            <a:ext cx="576262" cy="646331"/>
          </a:xfrm>
          <a:prstGeom prst="rect">
            <a:avLst/>
          </a:prstGeom>
          <a:noFill/>
          <a:ln w="9525">
            <a:noFill/>
          </a:ln>
        </p:spPr>
        <p:txBody>
          <a:bodyPr>
            <a:spAutoFit/>
          </a:bodyPr>
          <a:lstStyle/>
          <a:p>
            <a:r>
              <a:rPr lang="zh-CN" altLang="en-US" b="1" dirty="0">
                <a:solidFill>
                  <a:srgbClr val="000099"/>
                </a:solidFill>
                <a:latin typeface="黑体" panose="02010609060101010101" pitchFamily="49" charset="-122"/>
                <a:ea typeface="黑体" panose="02010609060101010101" pitchFamily="49" charset="-122"/>
              </a:rPr>
              <a:t>直因</a:t>
            </a:r>
            <a:endParaRPr lang="zh-CN" altLang="en-US" b="1" dirty="0">
              <a:solidFill>
                <a:srgbClr val="000099"/>
              </a:solidFill>
              <a:latin typeface="黑体" panose="02010609060101010101" pitchFamily="49" charset="-122"/>
              <a:ea typeface="黑体" panose="02010609060101010101" pitchFamily="49" charset="-122"/>
            </a:endParaRPr>
          </a:p>
        </p:txBody>
      </p:sp>
      <p:sp>
        <p:nvSpPr>
          <p:cNvPr id="83" name="TextBox 82"/>
          <p:cNvSpPr txBox="1"/>
          <p:nvPr/>
        </p:nvSpPr>
        <p:spPr>
          <a:xfrm>
            <a:off x="8388351" y="411163"/>
            <a:ext cx="576263" cy="3139321"/>
          </a:xfrm>
          <a:prstGeom prst="rect">
            <a:avLst/>
          </a:prstGeom>
          <a:noFill/>
          <a:ln w="9525">
            <a:noFill/>
          </a:ln>
        </p:spPr>
        <p:txBody>
          <a:bodyPr>
            <a:spAutoFit/>
          </a:bodyPr>
          <a:lstStyle/>
          <a:p>
            <a:r>
              <a:rPr lang="zh-CN" altLang="en-US" b="1" dirty="0">
                <a:solidFill>
                  <a:srgbClr val="000099"/>
                </a:solidFill>
                <a:latin typeface="黑体" panose="02010609060101010101" pitchFamily="49" charset="-122"/>
                <a:ea typeface="黑体" panose="02010609060101010101" pitchFamily="49" charset="-122"/>
              </a:rPr>
              <a:t>资本主义制度的基本矛盾</a:t>
            </a:r>
            <a:endParaRPr lang="zh-CN" altLang="en-US" b="1" dirty="0">
              <a:solidFill>
                <a:srgbClr val="000099"/>
              </a:solidFill>
              <a:latin typeface="黑体" panose="02010609060101010101" pitchFamily="49" charset="-122"/>
              <a:ea typeface="黑体" panose="02010609060101010101" pitchFamily="49" charset="-122"/>
            </a:endParaRPr>
          </a:p>
        </p:txBody>
      </p:sp>
      <p:sp>
        <p:nvSpPr>
          <p:cNvPr id="50" name="TextBox 49"/>
          <p:cNvSpPr txBox="1"/>
          <p:nvPr/>
        </p:nvSpPr>
        <p:spPr>
          <a:xfrm>
            <a:off x="7922883" y="3611047"/>
            <a:ext cx="936230" cy="369332"/>
          </a:xfrm>
          <a:prstGeom prst="rect">
            <a:avLst/>
          </a:prstGeom>
          <a:noFill/>
          <a:ln w="9525">
            <a:noFill/>
          </a:ln>
        </p:spPr>
        <p:txBody>
          <a:bodyPr wrap="square">
            <a:spAutoFit/>
          </a:bodyPr>
          <a:lstStyle/>
          <a:p>
            <a:r>
              <a:rPr lang="zh-CN" altLang="en-US" b="1" dirty="0">
                <a:solidFill>
                  <a:srgbClr val="000099"/>
                </a:solidFill>
                <a:latin typeface="黑体" panose="02010609060101010101" pitchFamily="49" charset="-122"/>
                <a:ea typeface="黑体" panose="02010609060101010101" pitchFamily="49" charset="-122"/>
              </a:rPr>
              <a:t>（根因）</a:t>
            </a:r>
            <a:endParaRPr lang="zh-CN" altLang="en-US" b="1" dirty="0">
              <a:solidFill>
                <a:srgbClr val="000099"/>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7042"/>
                                        </p:tgtEl>
                                        <p:attrNameLst>
                                          <p:attrName>style.visibility</p:attrName>
                                        </p:attrNameLst>
                                      </p:cBhvr>
                                      <p:to>
                                        <p:strVal val="visible"/>
                                      </p:to>
                                    </p:set>
                                    <p:animEffect transition="in" filter="fade">
                                      <p:cBhvr>
                                        <p:cTn id="7" dur="500"/>
                                        <p:tgtEl>
                                          <p:spTgt spid="8704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7043"/>
                                        </p:tgtEl>
                                        <p:attrNameLst>
                                          <p:attrName>style.visibility</p:attrName>
                                        </p:attrNameLst>
                                      </p:cBhvr>
                                      <p:to>
                                        <p:strVal val="visible"/>
                                      </p:to>
                                    </p:set>
                                    <p:animEffect transition="in" filter="fade">
                                      <p:cBhvr>
                                        <p:cTn id="12" dur="500"/>
                                        <p:tgtEl>
                                          <p:spTgt spid="8704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7044"/>
                                        </p:tgtEl>
                                        <p:attrNameLst>
                                          <p:attrName>style.visibility</p:attrName>
                                        </p:attrNameLst>
                                      </p:cBhvr>
                                      <p:to>
                                        <p:strVal val="visible"/>
                                      </p:to>
                                    </p:set>
                                    <p:animEffect transition="in" filter="fade">
                                      <p:cBhvr>
                                        <p:cTn id="22" dur="500"/>
                                        <p:tgtEl>
                                          <p:spTgt spid="8704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7045"/>
                                        </p:tgtEl>
                                        <p:attrNameLst>
                                          <p:attrName>style.visibility</p:attrName>
                                        </p:attrNameLst>
                                      </p:cBhvr>
                                      <p:to>
                                        <p:strVal val="visible"/>
                                      </p:to>
                                    </p:set>
                                    <p:animEffect transition="in" filter="fade">
                                      <p:cBhvr>
                                        <p:cTn id="32" dur="500"/>
                                        <p:tgtEl>
                                          <p:spTgt spid="8704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7046"/>
                                        </p:tgtEl>
                                        <p:attrNameLst>
                                          <p:attrName>style.visibility</p:attrName>
                                        </p:attrNameLst>
                                      </p:cBhvr>
                                      <p:to>
                                        <p:strVal val="visible"/>
                                      </p:to>
                                    </p:set>
                                    <p:animEffect transition="in" filter="fade">
                                      <p:cBhvr>
                                        <p:cTn id="42" dur="500"/>
                                        <p:tgtEl>
                                          <p:spTgt spid="87046"/>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87047"/>
                                        </p:tgtEl>
                                        <p:attrNameLst>
                                          <p:attrName>style.visibility</p:attrName>
                                        </p:attrNameLst>
                                      </p:cBhvr>
                                      <p:to>
                                        <p:strVal val="visible"/>
                                      </p:to>
                                    </p:set>
                                    <p:animEffect transition="in" filter="fade">
                                      <p:cBhvr>
                                        <p:cTn id="52" dur="500"/>
                                        <p:tgtEl>
                                          <p:spTgt spid="8704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fade">
                                      <p:cBhvr>
                                        <p:cTn id="57" dur="500"/>
                                        <p:tgtEl>
                                          <p:spTgt spid="3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fade">
                                      <p:cBhvr>
                                        <p:cTn id="67" dur="500"/>
                                        <p:tgtEl>
                                          <p:spTgt spid="35"/>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9"/>
                                        </p:tgtEl>
                                        <p:attrNameLst>
                                          <p:attrName>style.visibility</p:attrName>
                                        </p:attrNameLst>
                                      </p:cBhvr>
                                      <p:to>
                                        <p:strVal val="visible"/>
                                      </p:to>
                                    </p:set>
                                    <p:animEffect transition="in" filter="fade">
                                      <p:cBhvr>
                                        <p:cTn id="72" dur="500"/>
                                        <p:tgtEl>
                                          <p:spTgt spid="9"/>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0"/>
                                        </p:tgtEl>
                                        <p:attrNameLst>
                                          <p:attrName>style.visibility</p:attrName>
                                        </p:attrNameLst>
                                      </p:cBhvr>
                                      <p:to>
                                        <p:strVal val="visible"/>
                                      </p:to>
                                    </p:set>
                                    <p:animEffect transition="in" filter="fade">
                                      <p:cBhvr>
                                        <p:cTn id="77" dur="500"/>
                                        <p:tgtEl>
                                          <p:spTgt spid="10"/>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nodeType="click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2"/>
                                        </p:tgtEl>
                                        <p:attrNameLst>
                                          <p:attrName>style.visibility</p:attrName>
                                        </p:attrNameLst>
                                      </p:cBhvr>
                                      <p:to>
                                        <p:strVal val="visible"/>
                                      </p:to>
                                    </p:set>
                                    <p:animEffect transition="in" filter="fade">
                                      <p:cBhvr>
                                        <p:cTn id="87" dur="500"/>
                                        <p:tgtEl>
                                          <p:spTgt spid="12"/>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fade">
                                      <p:cBhvr>
                                        <p:cTn id="97" dur="500"/>
                                        <p:tgtEl>
                                          <p:spTgt spid="13"/>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500"/>
                                        <p:tgtEl>
                                          <p:spTgt spid="28"/>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11"/>
                                        </p:tgtEl>
                                        <p:attrNameLst>
                                          <p:attrName>style.visibility</p:attrName>
                                        </p:attrNameLst>
                                      </p:cBhvr>
                                      <p:to>
                                        <p:strVal val="visible"/>
                                      </p:to>
                                    </p:set>
                                    <p:animEffect transition="in" filter="fade">
                                      <p:cBhvr>
                                        <p:cTn id="107" dur="500"/>
                                        <p:tgtEl>
                                          <p:spTgt spid="11"/>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nodeType="clickEffect">
                                  <p:stCondLst>
                                    <p:cond delay="0"/>
                                  </p:stCondLst>
                                  <p:childTnLst>
                                    <p:set>
                                      <p:cBhvr>
                                        <p:cTn id="111" dur="1" fill="hold">
                                          <p:stCondLst>
                                            <p:cond delay="0"/>
                                          </p:stCondLst>
                                        </p:cTn>
                                        <p:tgtEl>
                                          <p:spTgt spid="37"/>
                                        </p:tgtEl>
                                        <p:attrNameLst>
                                          <p:attrName>style.visibility</p:attrName>
                                        </p:attrNameLst>
                                      </p:cBhvr>
                                      <p:to>
                                        <p:strVal val="visible"/>
                                      </p:to>
                                    </p:set>
                                    <p:animEffect transition="in" filter="fade">
                                      <p:cBhvr>
                                        <p:cTn id="112" dur="500"/>
                                        <p:tgtEl>
                                          <p:spTgt spid="3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39"/>
                                        </p:tgtEl>
                                        <p:attrNameLst>
                                          <p:attrName>style.visibility</p:attrName>
                                        </p:attrNameLst>
                                      </p:cBhvr>
                                      <p:to>
                                        <p:strVal val="visible"/>
                                      </p:to>
                                    </p:set>
                                    <p:animEffect transition="in" filter="fade">
                                      <p:cBhvr>
                                        <p:cTn id="122" dur="500"/>
                                        <p:tgtEl>
                                          <p:spTgt spid="39"/>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fade">
                                      <p:cBhvr>
                                        <p:cTn id="127" dur="500"/>
                                        <p:tgtEl>
                                          <p:spTgt spid="15"/>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41"/>
                                        </p:tgtEl>
                                        <p:attrNameLst>
                                          <p:attrName>style.visibility</p:attrName>
                                        </p:attrNameLst>
                                      </p:cBhvr>
                                      <p:to>
                                        <p:strVal val="visible"/>
                                      </p:to>
                                    </p:set>
                                    <p:animEffect transition="in" filter="fade">
                                      <p:cBhvr>
                                        <p:cTn id="132" dur="500"/>
                                        <p:tgtEl>
                                          <p:spTgt spid="41"/>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7"/>
                                        </p:tgtEl>
                                        <p:attrNameLst>
                                          <p:attrName>style.visibility</p:attrName>
                                        </p:attrNameLst>
                                      </p:cBhvr>
                                      <p:to>
                                        <p:strVal val="visible"/>
                                      </p:to>
                                    </p:set>
                                    <p:animEffect transition="in" filter="fade">
                                      <p:cBhvr>
                                        <p:cTn id="137" dur="500"/>
                                        <p:tgtEl>
                                          <p:spTgt spid="17"/>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nodeType="clickEffect">
                                  <p:stCondLst>
                                    <p:cond delay="0"/>
                                  </p:stCondLst>
                                  <p:childTnLst>
                                    <p:set>
                                      <p:cBhvr>
                                        <p:cTn id="141" dur="1" fill="hold">
                                          <p:stCondLst>
                                            <p:cond delay="0"/>
                                          </p:stCondLst>
                                        </p:cTn>
                                        <p:tgtEl>
                                          <p:spTgt spid="19"/>
                                        </p:tgtEl>
                                        <p:attrNameLst>
                                          <p:attrName>style.visibility</p:attrName>
                                        </p:attrNameLst>
                                      </p:cBhvr>
                                      <p:to>
                                        <p:strVal val="visible"/>
                                      </p:to>
                                    </p:set>
                                    <p:animEffect transition="in" filter="fade">
                                      <p:cBhvr>
                                        <p:cTn id="142" dur="500"/>
                                        <p:tgtEl>
                                          <p:spTgt spid="19"/>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fade">
                                      <p:cBhvr>
                                        <p:cTn id="147" dur="500"/>
                                        <p:tgtEl>
                                          <p:spTgt spid="20"/>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51"/>
                                        </p:tgtEl>
                                        <p:attrNameLst>
                                          <p:attrName>style.visibility</p:attrName>
                                        </p:attrNameLst>
                                      </p:cBhvr>
                                      <p:to>
                                        <p:strVal val="visible"/>
                                      </p:to>
                                    </p:set>
                                    <p:animEffect transition="in" filter="fade">
                                      <p:cBhvr>
                                        <p:cTn id="152" dur="500"/>
                                        <p:tgtEl>
                                          <p:spTgt spid="51"/>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ntr" presetSubtype="0" fill="hold" grpId="0" nodeType="clickEffect">
                                  <p:stCondLst>
                                    <p:cond delay="0"/>
                                  </p:stCondLst>
                                  <p:childTnLst>
                                    <p:set>
                                      <p:cBhvr>
                                        <p:cTn id="156" dur="1" fill="hold">
                                          <p:stCondLst>
                                            <p:cond delay="0"/>
                                          </p:stCondLst>
                                        </p:cTn>
                                        <p:tgtEl>
                                          <p:spTgt spid="52"/>
                                        </p:tgtEl>
                                        <p:attrNameLst>
                                          <p:attrName>style.visibility</p:attrName>
                                        </p:attrNameLst>
                                      </p:cBhvr>
                                      <p:to>
                                        <p:strVal val="visible"/>
                                      </p:to>
                                    </p:set>
                                    <p:animEffect transition="in" filter="fade">
                                      <p:cBhvr>
                                        <p:cTn id="157" dur="500"/>
                                        <p:tgtEl>
                                          <p:spTgt spid="52"/>
                                        </p:tgtEl>
                                      </p:cBhvr>
                                    </p:animEffect>
                                  </p:childTnLst>
                                </p:cTn>
                              </p:par>
                            </p:childTnLst>
                          </p:cTn>
                        </p:par>
                      </p:childTnLst>
                    </p:cTn>
                  </p:par>
                  <p:par>
                    <p:cTn id="158" fill="hold">
                      <p:stCondLst>
                        <p:cond delay="indefinite"/>
                      </p:stCondLst>
                      <p:childTnLst>
                        <p:par>
                          <p:cTn id="159" fill="hold">
                            <p:stCondLst>
                              <p:cond delay="0"/>
                            </p:stCondLst>
                            <p:childTnLst>
                              <p:par>
                                <p:cTn id="160" presetID="10" presetClass="entr" presetSubtype="0" fill="hold" grpId="0" nodeType="clickEffect">
                                  <p:stCondLst>
                                    <p:cond delay="0"/>
                                  </p:stCondLst>
                                  <p:childTnLst>
                                    <p:set>
                                      <p:cBhvr>
                                        <p:cTn id="161" dur="1" fill="hold">
                                          <p:stCondLst>
                                            <p:cond delay="0"/>
                                          </p:stCondLst>
                                        </p:cTn>
                                        <p:tgtEl>
                                          <p:spTgt spid="58"/>
                                        </p:tgtEl>
                                        <p:attrNameLst>
                                          <p:attrName>style.visibility</p:attrName>
                                        </p:attrNameLst>
                                      </p:cBhvr>
                                      <p:to>
                                        <p:strVal val="visible"/>
                                      </p:to>
                                    </p:set>
                                    <p:animEffect transition="in" filter="fade">
                                      <p:cBhvr>
                                        <p:cTn id="162" dur="500"/>
                                        <p:tgtEl>
                                          <p:spTgt spid="58"/>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nodeType="clickEffect">
                                  <p:stCondLst>
                                    <p:cond delay="0"/>
                                  </p:stCondLst>
                                  <p:childTnLst>
                                    <p:set>
                                      <p:cBhvr>
                                        <p:cTn id="166" dur="1" fill="hold">
                                          <p:stCondLst>
                                            <p:cond delay="0"/>
                                          </p:stCondLst>
                                        </p:cTn>
                                        <p:tgtEl>
                                          <p:spTgt spid="55"/>
                                        </p:tgtEl>
                                        <p:attrNameLst>
                                          <p:attrName>style.visibility</p:attrName>
                                        </p:attrNameLst>
                                      </p:cBhvr>
                                      <p:to>
                                        <p:strVal val="visible"/>
                                      </p:to>
                                    </p:set>
                                    <p:animEffect transition="in" filter="fade">
                                      <p:cBhvr>
                                        <p:cTn id="167" dur="500"/>
                                        <p:tgtEl>
                                          <p:spTgt spid="55"/>
                                        </p:tgtEl>
                                      </p:cBhvr>
                                    </p:animEffect>
                                  </p:childTnLst>
                                </p:cTn>
                              </p:par>
                            </p:childTnLst>
                          </p:cTn>
                        </p:par>
                      </p:childTnLst>
                    </p:cTn>
                  </p:par>
                  <p:par>
                    <p:cTn id="168" fill="hold">
                      <p:stCondLst>
                        <p:cond delay="indefinite"/>
                      </p:stCondLst>
                      <p:childTnLst>
                        <p:par>
                          <p:cTn id="169" fill="hold">
                            <p:stCondLst>
                              <p:cond delay="0"/>
                            </p:stCondLst>
                            <p:childTnLst>
                              <p:par>
                                <p:cTn id="170" presetID="10" presetClass="entr" presetSubtype="0" fill="hold" grpId="0" nodeType="clickEffect">
                                  <p:stCondLst>
                                    <p:cond delay="0"/>
                                  </p:stCondLst>
                                  <p:childTnLst>
                                    <p:set>
                                      <p:cBhvr>
                                        <p:cTn id="171" dur="1" fill="hold">
                                          <p:stCondLst>
                                            <p:cond delay="0"/>
                                          </p:stCondLst>
                                        </p:cTn>
                                        <p:tgtEl>
                                          <p:spTgt spid="62"/>
                                        </p:tgtEl>
                                        <p:attrNameLst>
                                          <p:attrName>style.visibility</p:attrName>
                                        </p:attrNameLst>
                                      </p:cBhvr>
                                      <p:to>
                                        <p:strVal val="visible"/>
                                      </p:to>
                                    </p:set>
                                    <p:animEffect transition="in" filter="fade">
                                      <p:cBhvr>
                                        <p:cTn id="172" dur="500"/>
                                        <p:tgtEl>
                                          <p:spTgt spid="62"/>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61"/>
                                        </p:tgtEl>
                                        <p:attrNameLst>
                                          <p:attrName>style.visibility</p:attrName>
                                        </p:attrNameLst>
                                      </p:cBhvr>
                                      <p:to>
                                        <p:strVal val="visible"/>
                                      </p:to>
                                    </p:set>
                                    <p:animEffect transition="in" filter="fade">
                                      <p:cBhvr>
                                        <p:cTn id="177" dur="500"/>
                                        <p:tgtEl>
                                          <p:spTgt spid="61"/>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grpId="0" nodeType="clickEffect">
                                  <p:stCondLst>
                                    <p:cond delay="0"/>
                                  </p:stCondLst>
                                  <p:childTnLst>
                                    <p:set>
                                      <p:cBhvr>
                                        <p:cTn id="181" dur="1" fill="hold">
                                          <p:stCondLst>
                                            <p:cond delay="0"/>
                                          </p:stCondLst>
                                        </p:cTn>
                                        <p:tgtEl>
                                          <p:spTgt spid="63"/>
                                        </p:tgtEl>
                                        <p:attrNameLst>
                                          <p:attrName>style.visibility</p:attrName>
                                        </p:attrNameLst>
                                      </p:cBhvr>
                                      <p:to>
                                        <p:strVal val="visible"/>
                                      </p:to>
                                    </p:set>
                                    <p:animEffect transition="in" filter="fade">
                                      <p:cBhvr>
                                        <p:cTn id="182" dur="500"/>
                                        <p:tgtEl>
                                          <p:spTgt spid="63"/>
                                        </p:tgtEl>
                                      </p:cBhvr>
                                    </p:animEffect>
                                  </p:childTnLst>
                                </p:cTn>
                              </p:par>
                            </p:childTnLst>
                          </p:cTn>
                        </p:par>
                      </p:childTnLst>
                    </p:cTn>
                  </p:par>
                  <p:par>
                    <p:cTn id="183" fill="hold">
                      <p:stCondLst>
                        <p:cond delay="indefinite"/>
                      </p:stCondLst>
                      <p:childTnLst>
                        <p:par>
                          <p:cTn id="184" fill="hold">
                            <p:stCondLst>
                              <p:cond delay="0"/>
                            </p:stCondLst>
                            <p:childTnLst>
                              <p:par>
                                <p:cTn id="185" presetID="10" presetClass="entr" presetSubtype="0" fill="hold" grpId="0" nodeType="clickEffect">
                                  <p:stCondLst>
                                    <p:cond delay="0"/>
                                  </p:stCondLst>
                                  <p:childTnLst>
                                    <p:set>
                                      <p:cBhvr>
                                        <p:cTn id="186" dur="1" fill="hold">
                                          <p:stCondLst>
                                            <p:cond delay="0"/>
                                          </p:stCondLst>
                                        </p:cTn>
                                        <p:tgtEl>
                                          <p:spTgt spid="42"/>
                                        </p:tgtEl>
                                        <p:attrNameLst>
                                          <p:attrName>style.visibility</p:attrName>
                                        </p:attrNameLst>
                                      </p:cBhvr>
                                      <p:to>
                                        <p:strVal val="visible"/>
                                      </p:to>
                                    </p:set>
                                    <p:animEffect transition="in" filter="fade">
                                      <p:cBhvr>
                                        <p:cTn id="187" dur="500"/>
                                        <p:tgtEl>
                                          <p:spTgt spid="42"/>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grpId="0" nodeType="clickEffect">
                                  <p:stCondLst>
                                    <p:cond delay="0"/>
                                  </p:stCondLst>
                                  <p:childTnLst>
                                    <p:set>
                                      <p:cBhvr>
                                        <p:cTn id="191" dur="1" fill="hold">
                                          <p:stCondLst>
                                            <p:cond delay="0"/>
                                          </p:stCondLst>
                                        </p:cTn>
                                        <p:tgtEl>
                                          <p:spTgt spid="44"/>
                                        </p:tgtEl>
                                        <p:attrNameLst>
                                          <p:attrName>style.visibility</p:attrName>
                                        </p:attrNameLst>
                                      </p:cBhvr>
                                      <p:to>
                                        <p:strVal val="visible"/>
                                      </p:to>
                                    </p:set>
                                    <p:animEffect transition="in" filter="fade">
                                      <p:cBhvr>
                                        <p:cTn id="192" dur="500"/>
                                        <p:tgtEl>
                                          <p:spTgt spid="44"/>
                                        </p:tgtEl>
                                      </p:cBhvr>
                                    </p:animEffect>
                                  </p:childTnLst>
                                </p:cTn>
                              </p:par>
                            </p:childTnLst>
                          </p:cTn>
                        </p:par>
                      </p:childTnLst>
                    </p:cTn>
                  </p:par>
                  <p:par>
                    <p:cTn id="193" fill="hold">
                      <p:stCondLst>
                        <p:cond delay="indefinite"/>
                      </p:stCondLst>
                      <p:childTnLst>
                        <p:par>
                          <p:cTn id="194" fill="hold">
                            <p:stCondLst>
                              <p:cond delay="0"/>
                            </p:stCondLst>
                            <p:childTnLst>
                              <p:par>
                                <p:cTn id="195" presetID="10" presetClass="entr" presetSubtype="0" fill="hold" grpId="0" nodeType="clickEffect">
                                  <p:stCondLst>
                                    <p:cond delay="0"/>
                                  </p:stCondLst>
                                  <p:childTnLst>
                                    <p:set>
                                      <p:cBhvr>
                                        <p:cTn id="196" dur="1" fill="hold">
                                          <p:stCondLst>
                                            <p:cond delay="0"/>
                                          </p:stCondLst>
                                        </p:cTn>
                                        <p:tgtEl>
                                          <p:spTgt spid="46"/>
                                        </p:tgtEl>
                                        <p:attrNameLst>
                                          <p:attrName>style.visibility</p:attrName>
                                        </p:attrNameLst>
                                      </p:cBhvr>
                                      <p:to>
                                        <p:strVal val="visible"/>
                                      </p:to>
                                    </p:set>
                                    <p:animEffect transition="in" filter="fade">
                                      <p:cBhvr>
                                        <p:cTn id="197" dur="500"/>
                                        <p:tgtEl>
                                          <p:spTgt spid="46"/>
                                        </p:tgtEl>
                                      </p:cBhvr>
                                    </p:animEffect>
                                  </p:childTnLst>
                                </p:cTn>
                              </p:par>
                            </p:childTnLst>
                          </p:cTn>
                        </p:par>
                      </p:childTnLst>
                    </p:cTn>
                  </p:par>
                  <p:par>
                    <p:cTn id="198" fill="hold">
                      <p:stCondLst>
                        <p:cond delay="indefinite"/>
                      </p:stCondLst>
                      <p:childTnLst>
                        <p:par>
                          <p:cTn id="199" fill="hold">
                            <p:stCondLst>
                              <p:cond delay="0"/>
                            </p:stCondLst>
                            <p:childTnLst>
                              <p:par>
                                <p:cTn id="200" presetID="10" presetClass="entr" presetSubtype="0" fill="hold" grpId="0" nodeType="clickEffect">
                                  <p:stCondLst>
                                    <p:cond delay="0"/>
                                  </p:stCondLst>
                                  <p:childTnLst>
                                    <p:set>
                                      <p:cBhvr>
                                        <p:cTn id="201" dur="1" fill="hold">
                                          <p:stCondLst>
                                            <p:cond delay="0"/>
                                          </p:stCondLst>
                                        </p:cTn>
                                        <p:tgtEl>
                                          <p:spTgt spid="67"/>
                                        </p:tgtEl>
                                        <p:attrNameLst>
                                          <p:attrName>style.visibility</p:attrName>
                                        </p:attrNameLst>
                                      </p:cBhvr>
                                      <p:to>
                                        <p:strVal val="visible"/>
                                      </p:to>
                                    </p:set>
                                    <p:animEffect transition="in" filter="fade">
                                      <p:cBhvr>
                                        <p:cTn id="202" dur="500"/>
                                        <p:tgtEl>
                                          <p:spTgt spid="67"/>
                                        </p:tgtEl>
                                      </p:cBhvr>
                                    </p:animEffect>
                                  </p:childTnLst>
                                </p:cTn>
                              </p:par>
                            </p:childTnLst>
                          </p:cTn>
                        </p:par>
                      </p:childTnLst>
                    </p:cTn>
                  </p:par>
                  <p:par>
                    <p:cTn id="203" fill="hold">
                      <p:stCondLst>
                        <p:cond delay="indefinite"/>
                      </p:stCondLst>
                      <p:childTnLst>
                        <p:par>
                          <p:cTn id="204" fill="hold">
                            <p:stCondLst>
                              <p:cond delay="0"/>
                            </p:stCondLst>
                            <p:childTnLst>
                              <p:par>
                                <p:cTn id="205" presetID="10" presetClass="entr" presetSubtype="0" fill="hold" grpId="0" nodeType="clickEffect">
                                  <p:stCondLst>
                                    <p:cond delay="0"/>
                                  </p:stCondLst>
                                  <p:childTnLst>
                                    <p:set>
                                      <p:cBhvr>
                                        <p:cTn id="206" dur="1" fill="hold">
                                          <p:stCondLst>
                                            <p:cond delay="0"/>
                                          </p:stCondLst>
                                        </p:cTn>
                                        <p:tgtEl>
                                          <p:spTgt spid="66"/>
                                        </p:tgtEl>
                                        <p:attrNameLst>
                                          <p:attrName>style.visibility</p:attrName>
                                        </p:attrNameLst>
                                      </p:cBhvr>
                                      <p:to>
                                        <p:strVal val="visible"/>
                                      </p:to>
                                    </p:set>
                                    <p:animEffect transition="in" filter="fade">
                                      <p:cBhvr>
                                        <p:cTn id="207" dur="500"/>
                                        <p:tgtEl>
                                          <p:spTgt spid="66"/>
                                        </p:tgtEl>
                                      </p:cBhvr>
                                    </p:animEffect>
                                  </p:childTnLst>
                                </p:cTn>
                              </p:par>
                            </p:childTnLst>
                          </p:cTn>
                        </p:par>
                      </p:childTnLst>
                    </p:cTn>
                  </p:par>
                  <p:par>
                    <p:cTn id="208" fill="hold">
                      <p:stCondLst>
                        <p:cond delay="indefinite"/>
                      </p:stCondLst>
                      <p:childTnLst>
                        <p:par>
                          <p:cTn id="209" fill="hold">
                            <p:stCondLst>
                              <p:cond delay="0"/>
                            </p:stCondLst>
                            <p:childTnLst>
                              <p:par>
                                <p:cTn id="210" presetID="10" presetClass="entr" presetSubtype="0" fill="hold" grpId="0" nodeType="clickEffect">
                                  <p:stCondLst>
                                    <p:cond delay="0"/>
                                  </p:stCondLst>
                                  <p:childTnLst>
                                    <p:set>
                                      <p:cBhvr>
                                        <p:cTn id="211" dur="1" fill="hold">
                                          <p:stCondLst>
                                            <p:cond delay="0"/>
                                          </p:stCondLst>
                                        </p:cTn>
                                        <p:tgtEl>
                                          <p:spTgt spid="82"/>
                                        </p:tgtEl>
                                        <p:attrNameLst>
                                          <p:attrName>style.visibility</p:attrName>
                                        </p:attrNameLst>
                                      </p:cBhvr>
                                      <p:to>
                                        <p:strVal val="visible"/>
                                      </p:to>
                                    </p:set>
                                    <p:animEffect transition="in" filter="fade">
                                      <p:cBhvr>
                                        <p:cTn id="212" dur="500"/>
                                        <p:tgtEl>
                                          <p:spTgt spid="82"/>
                                        </p:tgtEl>
                                      </p:cBhvr>
                                    </p:animEffect>
                                  </p:childTnLst>
                                </p:cTn>
                              </p:par>
                            </p:childTnLst>
                          </p:cTn>
                        </p:par>
                      </p:childTnLst>
                    </p:cTn>
                  </p:par>
                  <p:par>
                    <p:cTn id="213" fill="hold">
                      <p:stCondLst>
                        <p:cond delay="indefinite"/>
                      </p:stCondLst>
                      <p:childTnLst>
                        <p:par>
                          <p:cTn id="214" fill="hold">
                            <p:stCondLst>
                              <p:cond delay="0"/>
                            </p:stCondLst>
                            <p:childTnLst>
                              <p:par>
                                <p:cTn id="215" presetID="10" presetClass="entr" presetSubtype="0" fill="hold" nodeType="clickEffect">
                                  <p:stCondLst>
                                    <p:cond delay="0"/>
                                  </p:stCondLst>
                                  <p:childTnLst>
                                    <p:set>
                                      <p:cBhvr>
                                        <p:cTn id="216" dur="1" fill="hold">
                                          <p:stCondLst>
                                            <p:cond delay="0"/>
                                          </p:stCondLst>
                                        </p:cTn>
                                        <p:tgtEl>
                                          <p:spTgt spid="2"/>
                                        </p:tgtEl>
                                        <p:attrNameLst>
                                          <p:attrName>style.visibility</p:attrName>
                                        </p:attrNameLst>
                                      </p:cBhvr>
                                      <p:to>
                                        <p:strVal val="visible"/>
                                      </p:to>
                                    </p:set>
                                    <p:animEffect transition="in" filter="fade">
                                      <p:cBhvr>
                                        <p:cTn id="217" dur="500"/>
                                        <p:tgtEl>
                                          <p:spTgt spid="2"/>
                                        </p:tgtEl>
                                      </p:cBhvr>
                                    </p:animEffect>
                                  </p:childTnLst>
                                </p:cTn>
                              </p:par>
                            </p:childTnLst>
                          </p:cTn>
                        </p:par>
                      </p:childTnLst>
                    </p:cTn>
                  </p:par>
                  <p:par>
                    <p:cTn id="218" fill="hold">
                      <p:stCondLst>
                        <p:cond delay="indefinite"/>
                      </p:stCondLst>
                      <p:childTnLst>
                        <p:par>
                          <p:cTn id="219" fill="hold">
                            <p:stCondLst>
                              <p:cond delay="0"/>
                            </p:stCondLst>
                            <p:childTnLst>
                              <p:par>
                                <p:cTn id="220" presetID="10" presetClass="entr" presetSubtype="0" fill="hold" grpId="0" nodeType="clickEffect">
                                  <p:stCondLst>
                                    <p:cond delay="0"/>
                                  </p:stCondLst>
                                  <p:childTnLst>
                                    <p:set>
                                      <p:cBhvr>
                                        <p:cTn id="221" dur="1" fill="hold">
                                          <p:stCondLst>
                                            <p:cond delay="0"/>
                                          </p:stCondLst>
                                        </p:cTn>
                                        <p:tgtEl>
                                          <p:spTgt spid="83"/>
                                        </p:tgtEl>
                                        <p:attrNameLst>
                                          <p:attrName>style.visibility</p:attrName>
                                        </p:attrNameLst>
                                      </p:cBhvr>
                                      <p:to>
                                        <p:strVal val="visible"/>
                                      </p:to>
                                    </p:set>
                                    <p:animEffect transition="in" filter="fade">
                                      <p:cBhvr>
                                        <p:cTn id="222" dur="500"/>
                                        <p:tgtEl>
                                          <p:spTgt spid="83"/>
                                        </p:tgtEl>
                                      </p:cBhvr>
                                    </p:animEffect>
                                  </p:childTnLst>
                                </p:cTn>
                              </p:par>
                            </p:childTnLst>
                          </p:cTn>
                        </p:par>
                      </p:childTnLst>
                    </p:cTn>
                  </p:par>
                  <p:par>
                    <p:cTn id="223" fill="hold">
                      <p:stCondLst>
                        <p:cond delay="indefinite"/>
                      </p:stCondLst>
                      <p:childTnLst>
                        <p:par>
                          <p:cTn id="224" fill="hold">
                            <p:stCondLst>
                              <p:cond delay="0"/>
                            </p:stCondLst>
                            <p:childTnLst>
                              <p:par>
                                <p:cTn id="225" presetID="10" presetClass="entr" presetSubtype="0" fill="hold" grpId="0" nodeType="clickEffect">
                                  <p:stCondLst>
                                    <p:cond delay="0"/>
                                  </p:stCondLst>
                                  <p:childTnLst>
                                    <p:set>
                                      <p:cBhvr>
                                        <p:cTn id="226" dur="1" fill="hold">
                                          <p:stCondLst>
                                            <p:cond delay="0"/>
                                          </p:stCondLst>
                                        </p:cTn>
                                        <p:tgtEl>
                                          <p:spTgt spid="50"/>
                                        </p:tgtEl>
                                        <p:attrNameLst>
                                          <p:attrName>style.visibility</p:attrName>
                                        </p:attrNameLst>
                                      </p:cBhvr>
                                      <p:to>
                                        <p:strVal val="visible"/>
                                      </p:to>
                                    </p:set>
                                    <p:animEffect transition="in" filter="fade">
                                      <p:cBhvr>
                                        <p:cTn id="227" dur="500"/>
                                        <p:tgtEl>
                                          <p:spTgt spid="50"/>
                                        </p:tgtEl>
                                      </p:cBhvr>
                                    </p:animEffect>
                                  </p:childTnLst>
                                </p:cTn>
                              </p:par>
                            </p:childTnLst>
                          </p:cTn>
                        </p:par>
                      </p:childTnLst>
                    </p:cTn>
                  </p:par>
                  <p:par>
                    <p:cTn id="228" fill="hold">
                      <p:stCondLst>
                        <p:cond delay="indefinite"/>
                      </p:stCondLst>
                      <p:childTnLst>
                        <p:par>
                          <p:cTn id="229" fill="hold">
                            <p:stCondLst>
                              <p:cond delay="0"/>
                            </p:stCondLst>
                            <p:childTnLst>
                              <p:par>
                                <p:cTn id="230" presetID="10" presetClass="entr" presetSubtype="0" fill="hold" grpId="0" nodeType="clickEffect">
                                  <p:stCondLst>
                                    <p:cond delay="0"/>
                                  </p:stCondLst>
                                  <p:childTnLst>
                                    <p:set>
                                      <p:cBhvr>
                                        <p:cTn id="231" dur="1" fill="hold">
                                          <p:stCondLst>
                                            <p:cond delay="0"/>
                                          </p:stCondLst>
                                        </p:cTn>
                                        <p:tgtEl>
                                          <p:spTgt spid="64"/>
                                        </p:tgtEl>
                                        <p:attrNameLst>
                                          <p:attrName>style.visibility</p:attrName>
                                        </p:attrNameLst>
                                      </p:cBhvr>
                                      <p:to>
                                        <p:strVal val="visible"/>
                                      </p:to>
                                    </p:set>
                                    <p:animEffect transition="in" filter="fade">
                                      <p:cBhvr>
                                        <p:cTn id="23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bldLvl="0" animBg="1"/>
      <p:bldP spid="87043" grpId="0" bldLvl="0"/>
      <p:bldP spid="87044" grpId="0"/>
      <p:bldP spid="87045" grpId="0"/>
      <p:bldP spid="87046" grpId="0"/>
      <p:bldP spid="87047" grpId="0"/>
      <p:bldP spid="8" grpId="0"/>
      <p:bldP spid="9" grpId="0"/>
      <p:bldP spid="10" grpId="0" bldLvl="0"/>
      <p:bldP spid="11" grpId="0"/>
      <p:bldP spid="12" grpId="0"/>
      <p:bldP spid="13" grpId="0"/>
      <p:bldP spid="14" grpId="0"/>
      <p:bldP spid="15" grpId="0"/>
      <p:bldP spid="17" grpId="0"/>
      <p:bldP spid="20" grpId="0"/>
      <p:bldP spid="51" grpId="0" bldLvl="0" animBg="1"/>
      <p:bldP spid="52" grpId="0"/>
      <p:bldP spid="58" grpId="0"/>
      <p:bldP spid="61" grpId="0" bldLvl="0" animBg="1"/>
      <p:bldP spid="62" grpId="0" bldLvl="0" animBg="1"/>
      <p:bldP spid="63" grpId="0" bldLvl="0" animBg="1"/>
      <p:bldP spid="64" grpId="0" bldLvl="0" animBg="1"/>
      <p:bldP spid="42" grpId="0" bldLvl="0" animBg="1"/>
      <p:bldP spid="44" grpId="0" bldLvl="0" animBg="1"/>
      <p:bldP spid="46" grpId="0" bldLvl="0" animBg="1"/>
      <p:bldP spid="66" grpId="0"/>
      <p:bldP spid="67" grpId="0" bldLvl="0" animBg="1"/>
      <p:bldP spid="82" grpId="0"/>
      <p:bldP spid="83" grpId="0"/>
      <p:bldP spid="5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611560" y="800159"/>
            <a:ext cx="3773329" cy="436125"/>
          </a:xfrm>
          <a:prstGeom prst="rect">
            <a:avLst/>
          </a:prstGeom>
          <a:noFill/>
        </p:spPr>
        <p:txBody>
          <a:bodyPr wrap="square" bIns="0" rtlCol="0" anchor="b">
            <a:noAutofit/>
          </a:bodyPr>
          <a:lstStyle/>
          <a:p>
            <a:pPr>
              <a:lnSpc>
                <a:spcPct val="150000"/>
              </a:lnSpc>
              <a:spcBef>
                <a:spcPts val="0"/>
              </a:spcBef>
              <a:spcAft>
                <a:spcPts val="0"/>
              </a:spcAft>
              <a:buSzPct val="100000"/>
            </a:pPr>
            <a:r>
              <a:rPr lang="en-US" altLang="zh-CN" sz="2400" b="1" spc="225" dirty="0" smtClean="0">
                <a:latin typeface="黑体" panose="02010609060101010101" pitchFamily="49" charset="-122"/>
                <a:ea typeface="黑体" panose="02010609060101010101" pitchFamily="49" charset="-122"/>
                <a:cs typeface="Times New Roman" panose="02020603050405020304" pitchFamily="18" charset="0"/>
              </a:rPr>
              <a:t>1.</a:t>
            </a:r>
            <a:r>
              <a:rPr lang="zh-CN" altLang="en-US" sz="2400" b="1" spc="225" dirty="0" smtClean="0">
                <a:latin typeface="黑体" panose="02010609060101010101" pitchFamily="49" charset="-122"/>
                <a:ea typeface="黑体" panose="02010609060101010101" pitchFamily="49" charset="-122"/>
              </a:rPr>
              <a:t>经济</a:t>
            </a:r>
            <a:r>
              <a:rPr lang="zh-CN" altLang="en-US" sz="2400" b="1" spc="225" dirty="0">
                <a:latin typeface="黑体" panose="02010609060101010101" pitchFamily="49" charset="-122"/>
                <a:ea typeface="黑体" panose="02010609060101010101" pitchFamily="49" charset="-122"/>
              </a:rPr>
              <a:t>大危机的</a:t>
            </a:r>
            <a:r>
              <a:rPr lang="zh-CN" altLang="en-US" sz="2400" b="1" spc="225" dirty="0" smtClean="0">
                <a:latin typeface="黑体" panose="02010609060101010101" pitchFamily="49" charset="-122"/>
                <a:ea typeface="黑体" panose="02010609060101010101" pitchFamily="49" charset="-122"/>
              </a:rPr>
              <a:t>原因</a:t>
            </a:r>
            <a:endParaRPr lang="zh-CN" altLang="en-US" sz="2400" b="1" spc="225" dirty="0">
              <a:latin typeface="黑体" panose="02010609060101010101" pitchFamily="49" charset="-122"/>
              <a:ea typeface="黑体" panose="02010609060101010101" pitchFamily="49" charset="-122"/>
            </a:endParaRPr>
          </a:p>
        </p:txBody>
      </p:sp>
      <p:sp>
        <p:nvSpPr>
          <p:cNvPr id="9" name="矩形3"/>
          <p:cNvSpPr/>
          <p:nvPr>
            <p:custDataLst>
              <p:tags r:id="rId2"/>
            </p:custDataLst>
          </p:nvPr>
        </p:nvSpPr>
        <p:spPr>
          <a:xfrm>
            <a:off x="5724128" y="1916134"/>
            <a:ext cx="3092768" cy="19251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buSzPct val="100000"/>
            </a:pPr>
            <a:r>
              <a:rPr lang="en-US" altLang="zh-CN" sz="2400" b="1" spc="113" dirty="0">
                <a:solidFill>
                  <a:schemeClr val="tx1">
                    <a:lumMod val="50000"/>
                  </a:schemeClr>
                </a:solidFill>
                <a:latin typeface="黑体" panose="02010609060101010101" pitchFamily="49" charset="-122"/>
                <a:ea typeface="黑体" panose="02010609060101010101" pitchFamily="49" charset="-122"/>
              </a:rPr>
              <a:t>资本主义制度的基本矛盾</a:t>
            </a:r>
            <a:r>
              <a:rPr lang="zh-CN" altLang="en-US" sz="2400" b="1" dirty="0">
                <a:solidFill>
                  <a:schemeClr val="tx1"/>
                </a:solidFill>
                <a:latin typeface="黑体" panose="02010609060101010101" pitchFamily="49" charset="-122"/>
                <a:ea typeface="黑体" panose="02010609060101010101" pitchFamily="49" charset="-122"/>
              </a:rPr>
              <a:t>（生产社会化与生产资料私有制之间的矛盾）</a:t>
            </a:r>
            <a:r>
              <a:rPr lang="en-US" altLang="zh-CN" sz="2400" b="1" spc="113" dirty="0">
                <a:solidFill>
                  <a:schemeClr val="tx1"/>
                </a:solidFill>
                <a:latin typeface="黑体" panose="02010609060101010101" pitchFamily="49" charset="-122"/>
                <a:ea typeface="黑体" panose="02010609060101010101" pitchFamily="49" charset="-122"/>
              </a:rPr>
              <a:t>。</a:t>
            </a:r>
            <a:endParaRPr lang="en-US" altLang="zh-CN" sz="2400" b="1" spc="113" dirty="0">
              <a:solidFill>
                <a:schemeClr val="tx1"/>
              </a:solidFill>
              <a:latin typeface="黑体" panose="02010609060101010101" pitchFamily="49" charset="-122"/>
              <a:ea typeface="黑体" panose="02010609060101010101" pitchFamily="49" charset="-122"/>
            </a:endParaRPr>
          </a:p>
        </p:txBody>
      </p:sp>
      <p:pic>
        <p:nvPicPr>
          <p:cNvPr id="15" name="图片 14"/>
          <p:cNvPicPr>
            <a:picLocks noChangeAspect="1"/>
          </p:cNvPicPr>
          <p:nvPr>
            <p:custDataLst>
              <p:tags r:id="rId3"/>
            </p:custDataLst>
          </p:nvPr>
        </p:nvPicPr>
        <p:blipFill>
          <a:blip r:embed="rId4" cstate="print"/>
          <a:stretch>
            <a:fillRect/>
          </a:stretch>
        </p:blipFill>
        <p:spPr>
          <a:xfrm>
            <a:off x="467544" y="1454468"/>
            <a:ext cx="4808515" cy="3017519"/>
          </a:xfrm>
          <a:prstGeom prst="rect">
            <a:avLst/>
          </a:prstGeom>
          <a:effectLst>
            <a:outerShdw blurRad="63500" sx="102000" sy="102000" algn="ctr" rotWithShape="0">
              <a:prstClr val="black">
                <a:alpha val="40000"/>
              </a:prstClr>
            </a:outerShdw>
          </a:effectLst>
        </p:spPr>
      </p:pic>
      <p:sp>
        <p:nvSpPr>
          <p:cNvPr id="22" name="文本框 1"/>
          <p:cNvSpPr txBox="1"/>
          <p:nvPr/>
        </p:nvSpPr>
        <p:spPr>
          <a:xfrm>
            <a:off x="5652120" y="1454468"/>
            <a:ext cx="2016224" cy="461665"/>
          </a:xfrm>
          <a:prstGeom prst="rect">
            <a:avLst/>
          </a:prstGeom>
          <a:noFill/>
        </p:spPr>
        <p:txBody>
          <a:bodyPr wrap="square"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根本原因：</a:t>
            </a:r>
            <a:endParaRPr lang="zh-CN" altLang="en-US" sz="2400" b="1" dirty="0">
              <a:solidFill>
                <a:srgbClr val="FF0000"/>
              </a:solidFill>
              <a:latin typeface="黑体" panose="02010609060101010101" pitchFamily="49" charset="-122"/>
              <a:ea typeface="黑体" panose="02010609060101010101" pitchFamily="49"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611560" y="800159"/>
            <a:ext cx="3773329" cy="436125"/>
          </a:xfrm>
          <a:prstGeom prst="rect">
            <a:avLst/>
          </a:prstGeom>
          <a:noFill/>
        </p:spPr>
        <p:txBody>
          <a:bodyPr wrap="square" bIns="0" rtlCol="0" anchor="b">
            <a:noAutofit/>
          </a:bodyPr>
          <a:lstStyle/>
          <a:p>
            <a:pPr>
              <a:lnSpc>
                <a:spcPct val="150000"/>
              </a:lnSpc>
              <a:spcBef>
                <a:spcPts val="0"/>
              </a:spcBef>
              <a:spcAft>
                <a:spcPts val="0"/>
              </a:spcAft>
              <a:buSzPct val="100000"/>
            </a:pPr>
            <a:r>
              <a:rPr lang="en-US" altLang="zh-CN" sz="2400" b="1" spc="225" dirty="0" smtClean="0">
                <a:latin typeface="黑体" panose="02010609060101010101" pitchFamily="49" charset="-122"/>
                <a:ea typeface="黑体" panose="02010609060101010101" pitchFamily="49" charset="-122"/>
                <a:cs typeface="Times New Roman" panose="02020603050405020304" pitchFamily="18" charset="0"/>
              </a:rPr>
              <a:t>1.</a:t>
            </a:r>
            <a:r>
              <a:rPr lang="zh-CN" altLang="en-US" sz="2400" b="1" spc="225" dirty="0" smtClean="0">
                <a:latin typeface="黑体" panose="02010609060101010101" pitchFamily="49" charset="-122"/>
                <a:ea typeface="黑体" panose="02010609060101010101" pitchFamily="49" charset="-122"/>
              </a:rPr>
              <a:t>经济</a:t>
            </a:r>
            <a:r>
              <a:rPr lang="zh-CN" altLang="en-US" sz="2400" b="1" spc="225" dirty="0">
                <a:latin typeface="黑体" panose="02010609060101010101" pitchFamily="49" charset="-122"/>
                <a:ea typeface="黑体" panose="02010609060101010101" pitchFamily="49" charset="-122"/>
              </a:rPr>
              <a:t>大危机的</a:t>
            </a:r>
            <a:r>
              <a:rPr lang="zh-CN" altLang="en-US" sz="2400" b="1" spc="225" dirty="0" smtClean="0">
                <a:latin typeface="黑体" panose="02010609060101010101" pitchFamily="49" charset="-122"/>
                <a:ea typeface="黑体" panose="02010609060101010101" pitchFamily="49" charset="-122"/>
              </a:rPr>
              <a:t>原因</a:t>
            </a:r>
            <a:endParaRPr lang="zh-CN" altLang="en-US" sz="2400" b="1" spc="225" dirty="0">
              <a:latin typeface="黑体" panose="02010609060101010101" pitchFamily="49" charset="-122"/>
              <a:ea typeface="黑体" panose="02010609060101010101" pitchFamily="49" charset="-122"/>
            </a:endParaRPr>
          </a:p>
        </p:txBody>
      </p:sp>
      <p:sp>
        <p:nvSpPr>
          <p:cNvPr id="12" name="矩形2"/>
          <p:cNvSpPr/>
          <p:nvPr>
            <p:custDataLst>
              <p:tags r:id="rId2"/>
            </p:custDataLst>
          </p:nvPr>
        </p:nvSpPr>
        <p:spPr>
          <a:xfrm>
            <a:off x="5580112" y="1707653"/>
            <a:ext cx="2898458"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buSzPct val="100000"/>
            </a:pPr>
            <a:r>
              <a:rPr lang="en-US" altLang="zh-CN" sz="2400" b="1" spc="113" dirty="0">
                <a:solidFill>
                  <a:schemeClr val="tx1">
                    <a:lumMod val="50000"/>
                  </a:schemeClr>
                </a:solidFill>
                <a:latin typeface="黑体" panose="02010609060101010101" pitchFamily="49" charset="-122"/>
                <a:ea typeface="黑体" panose="02010609060101010101" pitchFamily="49" charset="-122"/>
              </a:rPr>
              <a:t>生产相对过剩。</a:t>
            </a:r>
            <a:endParaRPr lang="en-US" altLang="zh-CN" sz="2400" b="1" spc="113" dirty="0">
              <a:solidFill>
                <a:schemeClr val="tx1">
                  <a:lumMod val="50000"/>
                </a:schemeClr>
              </a:solidFill>
              <a:latin typeface="黑体" panose="02010609060101010101" pitchFamily="49" charset="-122"/>
              <a:ea typeface="黑体" panose="02010609060101010101" pitchFamily="49" charset="-122"/>
            </a:endParaRPr>
          </a:p>
        </p:txBody>
      </p:sp>
      <p:sp>
        <p:nvSpPr>
          <p:cNvPr id="19" name="矩形1"/>
          <p:cNvSpPr/>
          <p:nvPr>
            <p:custDataLst>
              <p:tags r:id="rId3"/>
            </p:custDataLst>
          </p:nvPr>
        </p:nvSpPr>
        <p:spPr>
          <a:xfrm>
            <a:off x="5508962" y="3230403"/>
            <a:ext cx="3386614"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buSzPct val="100000"/>
            </a:pPr>
            <a:r>
              <a:rPr lang="en-US" altLang="zh-CN" sz="2400" b="1" spc="113" dirty="0">
                <a:solidFill>
                  <a:schemeClr val="tx1">
                    <a:lumMod val="50000"/>
                  </a:schemeClr>
                </a:solidFill>
                <a:latin typeface="黑体" panose="02010609060101010101" pitchFamily="49" charset="-122"/>
                <a:ea typeface="黑体" panose="02010609060101010101" pitchFamily="49" charset="-122"/>
              </a:rPr>
              <a:t>分期付款造成市场虚假繁荣，股票投机加大金融风险。</a:t>
            </a:r>
            <a:endParaRPr lang="en-US" altLang="zh-CN" sz="2400" b="1" spc="113" dirty="0">
              <a:solidFill>
                <a:schemeClr val="tx1">
                  <a:lumMod val="50000"/>
                </a:schemeClr>
              </a:solidFill>
              <a:latin typeface="黑体" panose="02010609060101010101" pitchFamily="49" charset="-122"/>
              <a:ea typeface="黑体" panose="02010609060101010101" pitchFamily="49" charset="-122"/>
            </a:endParaRPr>
          </a:p>
        </p:txBody>
      </p:sp>
      <p:pic>
        <p:nvPicPr>
          <p:cNvPr id="15" name="图片 14"/>
          <p:cNvPicPr>
            <a:picLocks noChangeAspect="1"/>
          </p:cNvPicPr>
          <p:nvPr>
            <p:custDataLst>
              <p:tags r:id="rId4"/>
            </p:custDataLst>
          </p:nvPr>
        </p:nvPicPr>
        <p:blipFill>
          <a:blip r:embed="rId5" cstate="print"/>
          <a:stretch>
            <a:fillRect/>
          </a:stretch>
        </p:blipFill>
        <p:spPr>
          <a:xfrm>
            <a:off x="467544" y="1454468"/>
            <a:ext cx="4808515" cy="3017519"/>
          </a:xfrm>
          <a:prstGeom prst="rect">
            <a:avLst/>
          </a:prstGeom>
          <a:effectLst>
            <a:outerShdw blurRad="63500" sx="102000" sy="102000" algn="ctr" rotWithShape="0">
              <a:prstClr val="black">
                <a:alpha val="40000"/>
              </a:prstClr>
            </a:outerShdw>
          </a:effectLst>
        </p:spPr>
      </p:pic>
      <p:sp>
        <p:nvSpPr>
          <p:cNvPr id="21" name="矩形2"/>
          <p:cNvSpPr/>
          <p:nvPr>
            <p:custDataLst>
              <p:tags r:id="rId6"/>
            </p:custDataLst>
          </p:nvPr>
        </p:nvSpPr>
        <p:spPr>
          <a:xfrm>
            <a:off x="5548064" y="3965257"/>
            <a:ext cx="2864168"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solidFill>
              <a:schemeClr val="accent1"/>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buSzPct val="100000"/>
            </a:pPr>
            <a:r>
              <a:rPr lang="zh-CN" altLang="en-US" sz="2400" b="1" spc="113" dirty="0">
                <a:solidFill>
                  <a:schemeClr val="tx1">
                    <a:lumMod val="50000"/>
                  </a:schemeClr>
                </a:solidFill>
                <a:latin typeface="黑体" panose="02010609060101010101" pitchFamily="49" charset="-122"/>
                <a:ea typeface="黑体" panose="02010609060101010101" pitchFamily="49" charset="-122"/>
              </a:rPr>
              <a:t>自由放任政策</a:t>
            </a:r>
            <a:endParaRPr lang="en-US" altLang="zh-CN" sz="2400" b="1" spc="113" dirty="0">
              <a:solidFill>
                <a:schemeClr val="tx1">
                  <a:lumMod val="50000"/>
                </a:schemeClr>
              </a:solidFill>
              <a:latin typeface="黑体" panose="02010609060101010101" pitchFamily="49" charset="-122"/>
              <a:ea typeface="黑体" panose="02010609060101010101" pitchFamily="49" charset="-122"/>
            </a:endParaRPr>
          </a:p>
        </p:txBody>
      </p:sp>
      <p:sp>
        <p:nvSpPr>
          <p:cNvPr id="23" name="文本框 1"/>
          <p:cNvSpPr txBox="1"/>
          <p:nvPr/>
        </p:nvSpPr>
        <p:spPr>
          <a:xfrm>
            <a:off x="5648757" y="1059582"/>
            <a:ext cx="1944216" cy="461665"/>
          </a:xfrm>
          <a:prstGeom prst="rect">
            <a:avLst/>
          </a:prstGeom>
          <a:noFill/>
        </p:spPr>
        <p:txBody>
          <a:bodyPr wrap="square" rtlCol="0">
            <a:spAutoFit/>
          </a:bodyPr>
          <a:lstStyle/>
          <a:p>
            <a:r>
              <a:rPr lang="zh-CN" altLang="en-US" sz="2400" b="1" dirty="0">
                <a:solidFill>
                  <a:srgbClr val="FF0000"/>
                </a:solidFill>
                <a:latin typeface="黑体" panose="02010609060101010101" pitchFamily="49" charset="-122"/>
                <a:ea typeface="黑体" panose="02010609060101010101" pitchFamily="49" charset="-122"/>
              </a:rPr>
              <a:t>直接原因：</a:t>
            </a:r>
            <a:endParaRPr lang="zh-CN" altLang="en-US" sz="2400" b="1" dirty="0">
              <a:solidFill>
                <a:srgbClr val="FF0000"/>
              </a:solidFill>
              <a:latin typeface="黑体" panose="02010609060101010101" pitchFamily="49" charset="-122"/>
              <a:ea typeface="黑体" panose="02010609060101010101" pitchFamily="49"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058476" y="1491630"/>
            <a:ext cx="7262336" cy="1569660"/>
          </a:xfrm>
          <a:prstGeom prst="rect">
            <a:avLst/>
          </a:prstGeom>
          <a:noFill/>
        </p:spPr>
        <p:txBody>
          <a:bodyPr wrap="square" rtlCol="0">
            <a:spAutoFit/>
          </a:bodyPr>
          <a:lstStyle/>
          <a:p>
            <a:pPr>
              <a:lnSpc>
                <a:spcPct val="150000"/>
              </a:lnSpc>
            </a:pPr>
            <a:r>
              <a:rPr lang="zh-CN" altLang="en-US" sz="3200" b="1" dirty="0">
                <a:solidFill>
                  <a:srgbClr val="0070C0"/>
                </a:solidFill>
                <a:ea typeface="黑体" panose="02010609060101010101" pitchFamily="49" charset="-122"/>
              </a:rPr>
              <a:t>经济大危机首先从哪国哪个行业开始的？有何特点与危害</a:t>
            </a:r>
            <a:endParaRPr lang="zh-CN" altLang="en-US" sz="3200" b="1" dirty="0">
              <a:solidFill>
                <a:srgbClr val="0070C0"/>
              </a:solidFill>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491264" y="828437"/>
            <a:ext cx="4589860" cy="3348038"/>
          </a:xfrm>
          <a:prstGeom prst="rect">
            <a:avLst/>
          </a:prstGeom>
          <a:solidFill>
            <a:schemeClr val="bg1">
              <a:lumMod val="75000"/>
            </a:schemeClr>
          </a:solidFill>
        </p:spPr>
        <p:style>
          <a:lnRef idx="0">
            <a:schemeClr val="accent1"/>
          </a:lnRef>
          <a:fillRef idx="1003">
            <a:schemeClr val="lt1"/>
          </a:fillRef>
          <a:effectRef idx="3">
            <a:schemeClr val="accent1"/>
          </a:effectRef>
          <a:fontRef idx="minor">
            <a:schemeClr val="lt1"/>
          </a:fontRef>
        </p:style>
        <p:txBody>
          <a:bodyPr anchor="ctr"/>
          <a:lstStyle/>
          <a:p>
            <a:pPr algn="ctr" defTabSz="685800" rtl="0">
              <a:defRPr/>
            </a:pPr>
            <a:endParaRPr lang="zh-CN" altLang="en-US" sz="1350">
              <a:latin typeface="Times New Roman" panose="02020603050405020304" pitchFamily="18" charset="0"/>
              <a:cs typeface="Times New Roman" panose="02020603050405020304" pitchFamily="18" charset="0"/>
            </a:endParaRPr>
          </a:p>
        </p:txBody>
      </p:sp>
      <p:sp>
        <p:nvSpPr>
          <p:cNvPr id="13317" name="TextBox 15"/>
          <p:cNvSpPr txBox="1"/>
          <p:nvPr/>
        </p:nvSpPr>
        <p:spPr>
          <a:xfrm>
            <a:off x="2329339"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1927</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13318" name="TextBox 16"/>
          <p:cNvSpPr txBox="1"/>
          <p:nvPr/>
        </p:nvSpPr>
        <p:spPr>
          <a:xfrm>
            <a:off x="3024664"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1928</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13319" name="TextBox 17"/>
          <p:cNvSpPr txBox="1"/>
          <p:nvPr/>
        </p:nvSpPr>
        <p:spPr>
          <a:xfrm>
            <a:off x="3673555"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1929</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13320" name="TextBox 18"/>
          <p:cNvSpPr txBox="1"/>
          <p:nvPr/>
        </p:nvSpPr>
        <p:spPr>
          <a:xfrm>
            <a:off x="4327208"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1930</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13321" name="TextBox 19"/>
          <p:cNvSpPr txBox="1"/>
          <p:nvPr/>
        </p:nvSpPr>
        <p:spPr>
          <a:xfrm>
            <a:off x="4968955"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1931</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13322" name="TextBox 20"/>
          <p:cNvSpPr txBox="1"/>
          <p:nvPr/>
        </p:nvSpPr>
        <p:spPr>
          <a:xfrm>
            <a:off x="5623799"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1932</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13323" name="TextBox 21"/>
          <p:cNvSpPr txBox="1"/>
          <p:nvPr/>
        </p:nvSpPr>
        <p:spPr>
          <a:xfrm>
            <a:off x="6265546" y="4176475"/>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汉仪粗圆简" panose="02010600030101010101" pitchFamily="49" charset="-122"/>
                <a:cs typeface="Times New Roman" panose="02020603050405020304" pitchFamily="18" charset="0"/>
              </a:rPr>
              <a:t>1933</a:t>
            </a:r>
            <a:endParaRPr lang="zh-CN" altLang="en-US" b="1" dirty="0">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3" name="TextBox 22"/>
          <p:cNvSpPr txBox="1"/>
          <p:nvPr/>
        </p:nvSpPr>
        <p:spPr>
          <a:xfrm>
            <a:off x="2113837" y="3883581"/>
            <a:ext cx="431006" cy="369332"/>
          </a:xfrm>
          <a:prstGeom prst="rect">
            <a:avLst/>
          </a:prstGeom>
          <a:noFill/>
        </p:spPr>
        <p:txBody>
          <a:bodyPr>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40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4" name="TextBox 23"/>
          <p:cNvSpPr txBox="1"/>
          <p:nvPr/>
        </p:nvSpPr>
        <p:spPr>
          <a:xfrm>
            <a:off x="2113837" y="3452575"/>
            <a:ext cx="431006" cy="369332"/>
          </a:xfrm>
          <a:prstGeom prst="rect">
            <a:avLst/>
          </a:prstGeom>
          <a:noFill/>
        </p:spPr>
        <p:txBody>
          <a:bodyPr>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90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5" name="TextBox 24"/>
          <p:cNvSpPr txBox="1"/>
          <p:nvPr/>
        </p:nvSpPr>
        <p:spPr>
          <a:xfrm>
            <a:off x="2060258" y="2965609"/>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140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6" name="TextBox 25"/>
          <p:cNvSpPr txBox="1"/>
          <p:nvPr/>
        </p:nvSpPr>
        <p:spPr>
          <a:xfrm>
            <a:off x="2060258" y="2556034"/>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190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7" name="TextBox 26"/>
          <p:cNvSpPr txBox="1"/>
          <p:nvPr/>
        </p:nvSpPr>
        <p:spPr>
          <a:xfrm>
            <a:off x="2060258" y="2102406"/>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240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8" name="TextBox 27"/>
          <p:cNvSpPr txBox="1"/>
          <p:nvPr/>
        </p:nvSpPr>
        <p:spPr>
          <a:xfrm>
            <a:off x="2060258" y="1615440"/>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290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29" name="TextBox 28"/>
          <p:cNvSpPr txBox="1"/>
          <p:nvPr/>
        </p:nvSpPr>
        <p:spPr>
          <a:xfrm>
            <a:off x="2060258" y="1152287"/>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340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sp>
        <p:nvSpPr>
          <p:cNvPr id="30" name="TextBox 29"/>
          <p:cNvSpPr txBox="1"/>
          <p:nvPr/>
        </p:nvSpPr>
        <p:spPr>
          <a:xfrm>
            <a:off x="2060258" y="720090"/>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rPr>
              <a:t>390</a:t>
            </a:r>
            <a:endParaRPr lang="zh-CN" altLang="en-US" b="1">
              <a:solidFill>
                <a:schemeClr val="tx1">
                  <a:lumMod val="85000"/>
                  <a:lumOff val="15000"/>
                </a:schemeClr>
              </a:solidFill>
              <a:latin typeface="Times New Roman" panose="02020603050405020304" pitchFamily="18" charset="0"/>
              <a:ea typeface="汉仪粗圆简" panose="02010600030101010101" pitchFamily="49" charset="-122"/>
              <a:cs typeface="Times New Roman" panose="02020603050405020304" pitchFamily="18" charset="0"/>
            </a:endParaRPr>
          </a:p>
        </p:txBody>
      </p:sp>
      <p:cxnSp>
        <p:nvCxnSpPr>
          <p:cNvPr id="40" name="直接连接符 39"/>
          <p:cNvCxnSpPr/>
          <p:nvPr/>
        </p:nvCxnSpPr>
        <p:spPr bwMode="auto">
          <a:xfrm>
            <a:off x="4239101" y="1097518"/>
            <a:ext cx="0" cy="3024188"/>
          </a:xfrm>
          <a:prstGeom prst="line">
            <a:avLst/>
          </a:prstGeom>
          <a:solidFill>
            <a:srgbClr val="0066CC"/>
          </a:solidFill>
          <a:ln w="38100">
            <a:solidFill>
              <a:srgbClr val="0033CC"/>
            </a:solidFill>
            <a:prstDash val="sysDash"/>
          </a:ln>
        </p:spPr>
        <p:style>
          <a:lnRef idx="1">
            <a:schemeClr val="accent6"/>
          </a:lnRef>
          <a:fillRef idx="0">
            <a:schemeClr val="accent6"/>
          </a:fillRef>
          <a:effectRef idx="0">
            <a:schemeClr val="accent6"/>
          </a:effectRef>
          <a:fontRef idx="minor">
            <a:schemeClr val="tx1"/>
          </a:fontRef>
        </p:style>
      </p:cxnSp>
      <p:sp>
        <p:nvSpPr>
          <p:cNvPr id="13333" name="TextBox 41"/>
          <p:cNvSpPr txBox="1"/>
          <p:nvPr/>
        </p:nvSpPr>
        <p:spPr>
          <a:xfrm>
            <a:off x="6925152" y="4121706"/>
            <a:ext cx="877163" cy="369332"/>
          </a:xfrm>
          <a:prstGeom prst="rect">
            <a:avLst/>
          </a:prstGeom>
          <a:noFill/>
          <a:ln w="9525">
            <a:noFill/>
          </a:ln>
        </p:spPr>
        <p:txBody>
          <a:bodyPr wrap="none">
            <a:spAutoFit/>
          </a:bodyPr>
          <a:lstStyle/>
          <a:p>
            <a:r>
              <a:rPr lang="zh-CN" altLang="en-US" dirty="0">
                <a:latin typeface="Times New Roman" panose="02020603050405020304" pitchFamily="18" charset="0"/>
                <a:ea typeface="黑体" panose="02010609060101010101" pitchFamily="49" charset="-122"/>
                <a:cs typeface="Times New Roman" panose="02020603050405020304" pitchFamily="18" charset="0"/>
              </a:rPr>
              <a:t>（年）</a:t>
            </a:r>
            <a:endParaRPr lang="zh-CN" altLang="en-US"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3334" name="TextBox 43"/>
          <p:cNvSpPr txBox="1"/>
          <p:nvPr/>
        </p:nvSpPr>
        <p:spPr>
          <a:xfrm>
            <a:off x="1634312" y="1783319"/>
            <a:ext cx="461665" cy="1246495"/>
          </a:xfrm>
          <a:prstGeom prst="rect">
            <a:avLst/>
          </a:prstGeom>
          <a:noFill/>
          <a:ln w="9525">
            <a:noFill/>
          </a:ln>
        </p:spPr>
        <p:txBody>
          <a:bodyPr vert="eaVert" wrap="none">
            <a:spAutoFit/>
          </a:bodyPr>
          <a:lstStyle/>
          <a:p>
            <a:r>
              <a:rPr lang="zh-CN" altLang="en-US" dirty="0">
                <a:latin typeface="Times New Roman" panose="02020603050405020304" pitchFamily="18" charset="0"/>
                <a:ea typeface="黑体" panose="02010609060101010101" pitchFamily="49" charset="-122"/>
                <a:cs typeface="Times New Roman" panose="02020603050405020304" pitchFamily="18" charset="0"/>
              </a:rPr>
              <a:t>（道琼斯）</a:t>
            </a:r>
            <a:endParaRPr lang="zh-CN" altLang="en-US" dirty="0">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3" name="图片 32" descr="图片1.png"/>
          <p:cNvPicPr>
            <a:picLocks noChangeAspect="1"/>
          </p:cNvPicPr>
          <p:nvPr/>
        </p:nvPicPr>
        <p:blipFill>
          <a:blip r:embed="rId1" cstate="print"/>
          <a:srcRect/>
          <a:stretch>
            <a:fillRect/>
          </a:stretch>
        </p:blipFill>
        <p:spPr>
          <a:xfrm>
            <a:off x="2451974" y="1029653"/>
            <a:ext cx="1768078" cy="32004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393157" y="877491"/>
            <a:ext cx="4589860" cy="3348038"/>
          </a:xfrm>
          <a:prstGeom prst="rect">
            <a:avLst/>
          </a:prstGeom>
          <a:solidFill>
            <a:schemeClr val="bg1">
              <a:lumMod val="75000"/>
            </a:schemeClr>
          </a:solidFill>
        </p:spPr>
        <p:style>
          <a:lnRef idx="0">
            <a:schemeClr val="accent1"/>
          </a:lnRef>
          <a:fillRef idx="1003">
            <a:schemeClr val="lt1"/>
          </a:fillRef>
          <a:effectRef idx="3">
            <a:schemeClr val="accent1"/>
          </a:effectRef>
          <a:fontRef idx="minor">
            <a:schemeClr val="lt1"/>
          </a:fontRef>
        </p:style>
        <p:txBody>
          <a:bodyPr anchor="ctr"/>
          <a:lstStyle/>
          <a:p>
            <a:pPr algn="ctr" defTabSz="685800" rtl="0">
              <a:defRPr/>
            </a:pPr>
            <a:endParaRPr lang="zh-CN" altLang="en-US" sz="1350">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5" name="图片 34" descr="图片1.png"/>
          <p:cNvPicPr>
            <a:picLocks noChangeAspect="1"/>
          </p:cNvPicPr>
          <p:nvPr/>
        </p:nvPicPr>
        <p:blipFill>
          <a:blip r:embed="rId1" cstate="print">
            <a:duotone>
              <a:prstClr val="black"/>
              <a:schemeClr val="accent3">
                <a:tint val="45000"/>
                <a:satMod val="400000"/>
              </a:schemeClr>
            </a:duotone>
          </a:blip>
          <a:srcRect/>
          <a:stretch>
            <a:fillRect/>
          </a:stretch>
        </p:blipFill>
        <p:spPr bwMode="auto">
          <a:xfrm>
            <a:off x="4121944" y="1064847"/>
            <a:ext cx="2893219" cy="3200400"/>
          </a:xfrm>
          <a:prstGeom prst="rect">
            <a:avLst/>
          </a:prstGeom>
          <a:noFill/>
          <a:ln w="9525">
            <a:noFill/>
            <a:miter lim="800000"/>
            <a:headEnd/>
            <a:tailEnd/>
          </a:ln>
        </p:spPr>
      </p:pic>
      <p:sp>
        <p:nvSpPr>
          <p:cNvPr id="15366" name="TextBox 15"/>
          <p:cNvSpPr txBox="1"/>
          <p:nvPr/>
        </p:nvSpPr>
        <p:spPr>
          <a:xfrm>
            <a:off x="2231232"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1927</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67" name="TextBox 16"/>
          <p:cNvSpPr txBox="1"/>
          <p:nvPr/>
        </p:nvSpPr>
        <p:spPr>
          <a:xfrm>
            <a:off x="2926557"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1928</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68" name="TextBox 17"/>
          <p:cNvSpPr txBox="1"/>
          <p:nvPr/>
        </p:nvSpPr>
        <p:spPr>
          <a:xfrm>
            <a:off x="3575448"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1929</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69" name="TextBox 18"/>
          <p:cNvSpPr txBox="1"/>
          <p:nvPr/>
        </p:nvSpPr>
        <p:spPr>
          <a:xfrm>
            <a:off x="4229101"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1930</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70" name="TextBox 19"/>
          <p:cNvSpPr txBox="1"/>
          <p:nvPr/>
        </p:nvSpPr>
        <p:spPr>
          <a:xfrm>
            <a:off x="4870848"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1931</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71" name="TextBox 20"/>
          <p:cNvSpPr txBox="1"/>
          <p:nvPr/>
        </p:nvSpPr>
        <p:spPr>
          <a:xfrm>
            <a:off x="5525692"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1932</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72" name="TextBox 21"/>
          <p:cNvSpPr txBox="1"/>
          <p:nvPr/>
        </p:nvSpPr>
        <p:spPr>
          <a:xfrm>
            <a:off x="6167438" y="4225529"/>
            <a:ext cx="652743" cy="369332"/>
          </a:xfrm>
          <a:prstGeom prst="rect">
            <a:avLst/>
          </a:prstGeom>
          <a:noFill/>
          <a:ln w="9525">
            <a:noFill/>
          </a:ln>
        </p:spPr>
        <p:txBody>
          <a:bodyPr wrap="none">
            <a:spAutoFit/>
          </a:bodyPr>
          <a:lstStyle/>
          <a:p>
            <a:r>
              <a:rPr lang="en-US" altLang="zh-CN" b="1" dirty="0">
                <a:latin typeface="Times New Roman" panose="02020603050405020304" pitchFamily="18" charset="0"/>
                <a:ea typeface="黑体" panose="02010609060101010101" pitchFamily="49" charset="-122"/>
                <a:cs typeface="Times New Roman" panose="02020603050405020304" pitchFamily="18" charset="0"/>
              </a:rPr>
              <a:t>1933</a:t>
            </a:r>
            <a:endParaRPr lang="zh-CN" altLang="en-US"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3" name="TextBox 22"/>
          <p:cNvSpPr txBox="1"/>
          <p:nvPr/>
        </p:nvSpPr>
        <p:spPr>
          <a:xfrm>
            <a:off x="2015729" y="3932635"/>
            <a:ext cx="431006" cy="369332"/>
          </a:xfrm>
          <a:prstGeom prst="rect">
            <a:avLst/>
          </a:prstGeom>
          <a:noFill/>
        </p:spPr>
        <p:txBody>
          <a:bodyPr>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40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4" name="TextBox 23"/>
          <p:cNvSpPr txBox="1"/>
          <p:nvPr/>
        </p:nvSpPr>
        <p:spPr>
          <a:xfrm>
            <a:off x="2015729" y="3501629"/>
            <a:ext cx="431006" cy="369332"/>
          </a:xfrm>
          <a:prstGeom prst="rect">
            <a:avLst/>
          </a:prstGeom>
          <a:noFill/>
        </p:spPr>
        <p:txBody>
          <a:bodyPr>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90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5" name="TextBox 24"/>
          <p:cNvSpPr txBox="1"/>
          <p:nvPr/>
        </p:nvSpPr>
        <p:spPr>
          <a:xfrm>
            <a:off x="1962150" y="3014663"/>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140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6" name="TextBox 25"/>
          <p:cNvSpPr txBox="1"/>
          <p:nvPr/>
        </p:nvSpPr>
        <p:spPr>
          <a:xfrm>
            <a:off x="1962150" y="2605088"/>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190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7" name="TextBox 26"/>
          <p:cNvSpPr txBox="1"/>
          <p:nvPr/>
        </p:nvSpPr>
        <p:spPr>
          <a:xfrm>
            <a:off x="1962150" y="2151460"/>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240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8" name="TextBox 27"/>
          <p:cNvSpPr txBox="1"/>
          <p:nvPr/>
        </p:nvSpPr>
        <p:spPr>
          <a:xfrm>
            <a:off x="1962150" y="1664494"/>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290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9" name="TextBox 28"/>
          <p:cNvSpPr txBox="1"/>
          <p:nvPr/>
        </p:nvSpPr>
        <p:spPr>
          <a:xfrm>
            <a:off x="1962150" y="1201341"/>
            <a:ext cx="535724" cy="369332"/>
          </a:xfrm>
          <a:prstGeom prst="rect">
            <a:avLst/>
          </a:prstGeom>
          <a:noFill/>
        </p:spPr>
        <p:txBody>
          <a:bodyPr wrap="none">
            <a:spAutoFit/>
          </a:bodyPr>
          <a:lstStyle/>
          <a:p>
            <a:pPr defTabSz="685800">
              <a:defRPr/>
            </a:pPr>
            <a:r>
              <a:rPr lang="en-US" altLang="zh-CN" b="1" dirty="0">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rPr>
              <a:t>340</a:t>
            </a:r>
            <a:endParaRPr lang="zh-CN" altLang="en-US" b="1">
              <a:solidFill>
                <a:schemeClr val="tx1">
                  <a:lumMod val="85000"/>
                  <a:lumOff val="15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40" name="直接连接符 39"/>
          <p:cNvCxnSpPr/>
          <p:nvPr/>
        </p:nvCxnSpPr>
        <p:spPr bwMode="auto">
          <a:xfrm rot="5400000">
            <a:off x="3392329" y="3333750"/>
            <a:ext cx="1674019" cy="0"/>
          </a:xfrm>
          <a:prstGeom prst="line">
            <a:avLst/>
          </a:prstGeom>
          <a:solidFill>
            <a:srgbClr val="0066CC"/>
          </a:solidFill>
          <a:ln w="38100">
            <a:solidFill>
              <a:srgbClr val="0033CC"/>
            </a:solidFill>
            <a:prstDash val="sysDash"/>
          </a:ln>
        </p:spPr>
        <p:style>
          <a:lnRef idx="1">
            <a:schemeClr val="accent6"/>
          </a:lnRef>
          <a:fillRef idx="0">
            <a:schemeClr val="accent6"/>
          </a:fillRef>
          <a:effectRef idx="0">
            <a:schemeClr val="accent6"/>
          </a:effectRef>
          <a:fontRef idx="minor">
            <a:schemeClr val="tx1"/>
          </a:fontRef>
        </p:style>
      </p:cxnSp>
      <p:sp>
        <p:nvSpPr>
          <p:cNvPr id="15382" name="TextBox 41"/>
          <p:cNvSpPr txBox="1"/>
          <p:nvPr/>
        </p:nvSpPr>
        <p:spPr>
          <a:xfrm>
            <a:off x="6827044" y="4170760"/>
            <a:ext cx="877163" cy="369332"/>
          </a:xfrm>
          <a:prstGeom prst="rect">
            <a:avLst/>
          </a:prstGeom>
          <a:noFill/>
          <a:ln w="9525">
            <a:noFill/>
          </a:ln>
        </p:spPr>
        <p:txBody>
          <a:bodyPr wrap="none">
            <a:spAutoFit/>
          </a:bodyPr>
          <a:lstStyle/>
          <a:p>
            <a:r>
              <a:rPr lang="zh-CN" altLang="en-US" dirty="0">
                <a:latin typeface="Times New Roman" panose="02020603050405020304" pitchFamily="18" charset="0"/>
                <a:ea typeface="黑体" panose="02010609060101010101" pitchFamily="49" charset="-122"/>
                <a:cs typeface="Times New Roman" panose="02020603050405020304" pitchFamily="18" charset="0"/>
              </a:rPr>
              <a:t>（年）</a:t>
            </a:r>
            <a:endParaRPr lang="zh-CN" altLang="en-US"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383" name="TextBox 43"/>
          <p:cNvSpPr txBox="1"/>
          <p:nvPr/>
        </p:nvSpPr>
        <p:spPr>
          <a:xfrm>
            <a:off x="1536204" y="1832373"/>
            <a:ext cx="461665" cy="1246495"/>
          </a:xfrm>
          <a:prstGeom prst="rect">
            <a:avLst/>
          </a:prstGeom>
          <a:noFill/>
          <a:ln w="9525">
            <a:noFill/>
          </a:ln>
        </p:spPr>
        <p:txBody>
          <a:bodyPr vert="eaVert" wrap="none">
            <a:spAutoFit/>
          </a:bodyPr>
          <a:lstStyle/>
          <a:p>
            <a:r>
              <a:rPr lang="zh-CN" altLang="en-US" dirty="0">
                <a:latin typeface="Times New Roman" panose="02020603050405020304" pitchFamily="18" charset="0"/>
                <a:ea typeface="黑体" panose="02010609060101010101" pitchFamily="49" charset="-122"/>
                <a:cs typeface="Times New Roman" panose="02020603050405020304" pitchFamily="18" charset="0"/>
              </a:rPr>
              <a:t>（道琼斯）</a:t>
            </a:r>
            <a:endParaRPr lang="zh-CN" altLang="en-US" dirty="0">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15384" name="图片 32" descr="图片1.png"/>
          <p:cNvPicPr>
            <a:picLocks noChangeAspect="1"/>
          </p:cNvPicPr>
          <p:nvPr/>
        </p:nvPicPr>
        <p:blipFill>
          <a:blip r:embed="rId2" cstate="print"/>
          <a:srcRect/>
          <a:stretch>
            <a:fillRect/>
          </a:stretch>
        </p:blipFill>
        <p:spPr>
          <a:xfrm>
            <a:off x="2353866" y="1078706"/>
            <a:ext cx="1768078" cy="3200400"/>
          </a:xfrm>
          <a:prstGeom prst="rect">
            <a:avLst/>
          </a:prstGeom>
          <a:noFill/>
          <a:ln w="9525">
            <a:noFill/>
          </a:ln>
        </p:spPr>
      </p:pic>
      <p:sp>
        <p:nvSpPr>
          <p:cNvPr id="3" name="矩形 2"/>
          <p:cNvSpPr/>
          <p:nvPr/>
        </p:nvSpPr>
        <p:spPr>
          <a:xfrm>
            <a:off x="4286727" y="1470184"/>
            <a:ext cx="2697004" cy="2746534"/>
          </a:xfrm>
          <a:prstGeom prst="rect">
            <a:avLst/>
          </a:prstGeom>
          <a:solidFill>
            <a:schemeClr val="bg1">
              <a:lumMod val="75000"/>
            </a:schemeClr>
          </a:solidFill>
          <a:effectLst/>
        </p:spPr>
        <p:style>
          <a:lnRef idx="0">
            <a:schemeClr val="accent1"/>
          </a:lnRef>
          <a:fillRef idx="1003">
            <a:schemeClr val="lt1"/>
          </a:fillRef>
          <a:effectRef idx="3">
            <a:schemeClr val="accent1"/>
          </a:effectRef>
          <a:fontRef idx="minor">
            <a:schemeClr val="lt1"/>
          </a:fontRef>
        </p:style>
        <p:txBody>
          <a:bodyPr anchor="ctr"/>
          <a:lstStyle/>
          <a:p>
            <a:pPr algn="ctr" defTabSz="685800" rtl="0">
              <a:defRPr/>
            </a:pPr>
            <a:endParaRPr lang="zh-CN" altLang="en-US" sz="1350">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2" name="组合 3"/>
          <p:cNvGrpSpPr/>
          <p:nvPr/>
        </p:nvGrpSpPr>
        <p:grpSpPr>
          <a:xfrm>
            <a:off x="5427821" y="74296"/>
            <a:ext cx="3629025" cy="3269456"/>
            <a:chOff x="9308" y="3995"/>
            <a:chExt cx="7620" cy="6865"/>
          </a:xfrm>
        </p:grpSpPr>
        <p:pic>
          <p:nvPicPr>
            <p:cNvPr id="5" name="图片 4"/>
            <p:cNvPicPr>
              <a:picLocks noChangeAspect="1"/>
            </p:cNvPicPr>
            <p:nvPr/>
          </p:nvPicPr>
          <p:blipFill>
            <a:blip r:embed="rId3" cstate="print"/>
            <a:srcRect/>
            <a:stretch>
              <a:fillRect/>
            </a:stretch>
          </p:blipFill>
          <p:spPr>
            <a:xfrm>
              <a:off x="9308" y="3995"/>
              <a:ext cx="7620" cy="5314"/>
            </a:xfrm>
            <a:prstGeom prst="rect">
              <a:avLst/>
            </a:prstGeom>
            <a:effectLst>
              <a:outerShdw blurRad="63500" sx="102000" sy="102000" algn="ctr" rotWithShape="0">
                <a:prstClr val="black">
                  <a:alpha val="40000"/>
                </a:prstClr>
              </a:outerShdw>
            </a:effectLst>
          </p:spPr>
        </p:pic>
        <p:sp>
          <p:nvSpPr>
            <p:cNvPr id="6" name="文本框 5"/>
            <p:cNvSpPr txBox="1"/>
            <p:nvPr/>
          </p:nvSpPr>
          <p:spPr>
            <a:xfrm>
              <a:off x="9308" y="9309"/>
              <a:ext cx="7620" cy="1551"/>
            </a:xfrm>
            <a:prstGeom prst="rect">
              <a:avLst/>
            </a:prstGeom>
            <a:solidFill>
              <a:schemeClr val="bg1"/>
            </a:solidFill>
            <a:effectLst>
              <a:outerShdw blurRad="50800" dist="38100" dir="5400000" algn="t" rotWithShape="0">
                <a:prstClr val="black">
                  <a:alpha val="40000"/>
                </a:prstClr>
              </a:outerShdw>
            </a:effectLst>
          </p:spPr>
          <p:txBody>
            <a:bodyPr wrap="square" rtlCol="0" anchor="t">
              <a:spAutoFit/>
            </a:bodyPr>
            <a:lstStyle/>
            <a:p>
              <a:pPr algn="ctr"/>
              <a:r>
                <a:rPr lang="zh-CN" altLang="en-US" sz="2100" b="1">
                  <a:latin typeface="Times New Roman" panose="02020603050405020304" pitchFamily="18" charset="0"/>
                  <a:ea typeface="黑体" panose="02010609060101010101" pitchFamily="49" charset="-122"/>
                  <a:cs typeface="Times New Roman" panose="02020603050405020304" pitchFamily="18" charset="0"/>
                </a:rPr>
                <a:t>美国纽约华尔街证券交易所，</a:t>
              </a:r>
              <a:endParaRPr lang="zh-CN" altLang="en-US" sz="2100" b="1">
                <a:latin typeface="Times New Roman" panose="02020603050405020304" pitchFamily="18" charset="0"/>
                <a:ea typeface="黑体" panose="02010609060101010101" pitchFamily="49" charset="-122"/>
                <a:cs typeface="Times New Roman" panose="02020603050405020304" pitchFamily="18" charset="0"/>
              </a:endParaRPr>
            </a:p>
            <a:p>
              <a:pPr algn="ctr"/>
              <a:r>
                <a:rPr lang="zh-CN" altLang="en-US" sz="2100" b="1">
                  <a:latin typeface="Times New Roman" panose="02020603050405020304" pitchFamily="18" charset="0"/>
                  <a:ea typeface="黑体" panose="02010609060101010101" pitchFamily="49" charset="-122"/>
                  <a:cs typeface="Times New Roman" panose="02020603050405020304" pitchFamily="18" charset="0"/>
                </a:rPr>
                <a:t>股市行情急转直下。</a:t>
              </a:r>
              <a:endParaRPr lang="zh-CN" altLang="en-US" sz="2100" b="1">
                <a:latin typeface="Times New Roman" panose="02020603050405020304" pitchFamily="18" charset="0"/>
                <a:ea typeface="黑体" panose="02010609060101010101" pitchFamily="49" charset="-122"/>
                <a:cs typeface="Times New Roman" panose="02020603050405020304" pitchFamily="18" charset="0"/>
              </a:endParaRPr>
            </a:p>
          </p:txBody>
        </p:sp>
      </p:grpSp>
      <p:sp>
        <p:nvSpPr>
          <p:cNvPr id="7" name="文本框 6"/>
          <p:cNvSpPr txBox="1"/>
          <p:nvPr/>
        </p:nvSpPr>
        <p:spPr>
          <a:xfrm>
            <a:off x="3355658" y="2882265"/>
            <a:ext cx="2343911" cy="461665"/>
          </a:xfrm>
          <a:prstGeom prst="rect">
            <a:avLst/>
          </a:prstGeom>
          <a:noFill/>
        </p:spPr>
        <p:txBody>
          <a:bodyPr wrap="none" rtlCol="0">
            <a:spAutoFit/>
          </a:bodyPr>
          <a:lstStyle/>
          <a:p>
            <a:pPr algn="l"/>
            <a:r>
              <a:rPr lang="en-US" altLang="zh-CN" sz="2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sym typeface="+mn-ea"/>
              </a:rPr>
              <a:t>1</a:t>
            </a:r>
            <a:r>
              <a:rPr lang="zh-CN" altLang="en-US"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sym typeface="+mn-ea"/>
              </a:rPr>
              <a:t>929年10月24日</a:t>
            </a:r>
            <a:endParaRPr lang="zh-CN" altLang="en-US" sz="2400" b="1">
              <a:solidFill>
                <a:srgbClr val="FF0000"/>
              </a:solidFill>
              <a:latin typeface="Times New Roman" panose="02020603050405020304" pitchFamily="18" charset="0"/>
              <a:ea typeface="黑体" panose="02010609060101010101" pitchFamily="49" charset="-122"/>
              <a:cs typeface="Times New Roman" panose="02020603050405020304" pitchFamily="18" charset="0"/>
              <a:sym typeface="+mn-ea"/>
            </a:endParaRPr>
          </a:p>
        </p:txBody>
      </p:sp>
      <p:sp>
        <p:nvSpPr>
          <p:cNvPr id="10" name="文本框 9"/>
          <p:cNvSpPr txBox="1"/>
          <p:nvPr/>
        </p:nvSpPr>
        <p:spPr>
          <a:xfrm>
            <a:off x="4261961" y="1201579"/>
            <a:ext cx="1316386" cy="769441"/>
          </a:xfrm>
          <a:prstGeom prst="rect">
            <a:avLst/>
          </a:prstGeom>
          <a:noFill/>
        </p:spPr>
        <p:txBody>
          <a:bodyPr wrap="none" rtlCol="0">
            <a:spAutoFit/>
          </a:bodyPr>
          <a:lstStyle/>
          <a:p>
            <a:r>
              <a:rPr lang="zh-CN" altLang="en-US" sz="4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崩盘</a:t>
            </a:r>
            <a:endParaRPr lang="zh-CN" altLang="en-US" sz="4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up)">
                                      <p:cBhvr>
                                        <p:cTn id="7" dur="2000"/>
                                        <p:tgtEl>
                                          <p:spTgt spid="35"/>
                                        </p:tgtEl>
                                      </p:cBhvr>
                                    </p:animEffect>
                                  </p:childTnLst>
                                </p:cTn>
                              </p:par>
                              <p:par>
                                <p:cTn id="8" presetID="22" presetClass="entr" presetSubtype="4" fill="hold"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500"/>
                                        <p:tgtEl>
                                          <p:spTgt spid="40"/>
                                        </p:tgtEl>
                                      </p:cBhvr>
                                    </p:animEffect>
                                  </p:childTnLst>
                                </p:cTn>
                              </p:par>
                              <p:par>
                                <p:cTn id="11" presetID="2" presetClass="entr" presetSubtype="4"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xit" presetSubtype="4" fill="hold" nodeType="clickEffect">
                                  <p:stCondLst>
                                    <p:cond delay="0"/>
                                  </p:stCondLst>
                                  <p:childTnLst>
                                    <p:animEffect transition="out" filter="wipe(down)">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childTnLst>
                          </p:cTn>
                        </p:par>
                        <p:par>
                          <p:cTn id="24" fill="hold">
                            <p:stCondLst>
                              <p:cond delay="500"/>
                            </p:stCondLst>
                            <p:childTnLst>
                              <p:par>
                                <p:cTn id="25" presetID="22" presetClass="exit" presetSubtype="8" fill="hold" grpId="0" nodeType="afterEffect">
                                  <p:stCondLst>
                                    <p:cond delay="0"/>
                                  </p:stCondLst>
                                  <p:childTnLst>
                                    <p:animEffect transition="out" filter="wipe(left)">
                                      <p:cBhvr>
                                        <p:cTn id="26" dur="500"/>
                                        <p:tgtEl>
                                          <p:spTgt spid="3"/>
                                        </p:tgtEl>
                                      </p:cBhvr>
                                    </p:animEffect>
                                    <p:set>
                                      <p:cBhvr>
                                        <p:cTn id="27" dur="1" fill="hold">
                                          <p:stCondLst>
                                            <p:cond delay="499"/>
                                          </p:stCondLst>
                                        </p:cTn>
                                        <p:tgtEl>
                                          <p:spTgt spid="3"/>
                                        </p:tgtEl>
                                        <p:attrNameLst>
                                          <p:attrName>style.visibility</p:attrName>
                                        </p:attrNameLst>
                                      </p:cBhvr>
                                      <p:to>
                                        <p:strVal val="hidden"/>
                                      </p:to>
                                    </p:set>
                                  </p:childTnLst>
                                </p:cTn>
                              </p:par>
                            </p:childTnLst>
                          </p:cTn>
                        </p:par>
                        <p:par>
                          <p:cTn id="28" fill="hold">
                            <p:stCondLst>
                              <p:cond delay="1000"/>
                            </p:stCondLst>
                            <p:childTnLst>
                              <p:par>
                                <p:cTn id="29" presetID="2" presetClass="entr" presetSubtype="4"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additive="base">
                                        <p:cTn id="31" dur="500" fill="hold"/>
                                        <p:tgtEl>
                                          <p:spTgt spid="10"/>
                                        </p:tgtEl>
                                        <p:attrNameLst>
                                          <p:attrName>ppt_x</p:attrName>
                                        </p:attrNameLst>
                                      </p:cBhvr>
                                      <p:tavLst>
                                        <p:tav tm="0">
                                          <p:val>
                                            <p:strVal val="#ppt_x"/>
                                          </p:val>
                                        </p:tav>
                                        <p:tav tm="100000">
                                          <p:val>
                                            <p:strVal val="#ppt_x"/>
                                          </p:val>
                                        </p:tav>
                                      </p:tavLst>
                                    </p:anim>
                                    <p:anim calcmode="lin" valueType="num">
                                      <p:cBhvr additive="base">
                                        <p:cTn id="3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3" name="Group 3"/>
          <p:cNvGraphicFramePr>
            <a:graphicFrameLocks noGrp="1"/>
          </p:cNvGraphicFramePr>
          <p:nvPr>
            <p:custDataLst>
              <p:tags r:id="rId1"/>
            </p:custDataLst>
          </p:nvPr>
        </p:nvGraphicFramePr>
        <p:xfrm>
          <a:off x="609720" y="774978"/>
          <a:ext cx="8172400" cy="4032448"/>
        </p:xfrm>
        <a:graphic>
          <a:graphicData uri="http://schemas.openxmlformats.org/drawingml/2006/table">
            <a:tbl>
              <a:tblPr/>
              <a:tblGrid>
                <a:gridCol w="2058013"/>
                <a:gridCol w="6114387"/>
              </a:tblGrid>
              <a:tr h="473196">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r>
                        <a:rPr kumimoji="0" lang="zh-CN" altLang="zh-CN" sz="2400" b="1"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r>
                        <a:rPr kumimoji="0" lang="zh-CN" altLang="zh-CN" sz="2400" b="1" i="0" u="none" strike="noStrike" cap="none" normalizeH="0" baseline="0" dirty="0">
                          <a:ln>
                            <a:noFill/>
                          </a:ln>
                          <a:solidFill>
                            <a:schemeClr val="tx1"/>
                          </a:solidFill>
                          <a:effectLst/>
                          <a:latin typeface="Comic Sans MS" panose="030F0702030302020204" pitchFamily="66" charset="0"/>
                          <a:ea typeface="黑体" panose="02010609060101010101" pitchFamily="49" charset="-122"/>
                        </a:rPr>
                        <a:t>特点</a:t>
                      </a:r>
                      <a:endParaRPr kumimoji="0" lang="zh-CN" altLang="zh-CN" sz="2400" b="1" i="0" u="none" strike="noStrike" cap="none" normalizeH="0" baseline="0" dirty="0">
                        <a:ln>
                          <a:noFill/>
                        </a:ln>
                        <a:solidFill>
                          <a:schemeClr val="tx1"/>
                        </a:solidFill>
                        <a:effectLst/>
                        <a:latin typeface="Comic Sans MS" panose="030F0702030302020204" pitchFamily="66" charset="0"/>
                        <a:ea typeface="黑体" panose="02010609060101010101" pitchFamily="49"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 typeface="+mj-ea"/>
                        <a:buNone/>
                      </a:pPr>
                      <a:r>
                        <a:rPr kumimoji="0" lang="zh-CN" altLang="zh-CN" sz="2400" b="1"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r>
                        <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表    现</a:t>
                      </a:r>
                      <a:endPar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700">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1800" b="0" i="0" u="none" strike="noStrike" cap="none" normalizeH="0" baseline="0" dirty="0">
                        <a:ln>
                          <a:noFill/>
                        </a:ln>
                        <a:solidFill>
                          <a:schemeClr val="tx1"/>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457200" marR="0" lvl="0" indent="-457200" algn="l" defTabSz="914400" rtl="0" eaLnBrk="1" fontAlgn="base" latinLnBrk="0" hangingPunct="1">
                        <a:lnSpc>
                          <a:spcPct val="100000"/>
                        </a:lnSpc>
                        <a:spcBef>
                          <a:spcPct val="20000"/>
                        </a:spcBef>
                        <a:spcAft>
                          <a:spcPct val="0"/>
                        </a:spcAft>
                        <a:buClrTx/>
                        <a:buSzTx/>
                        <a:buFont typeface="+mj-ea"/>
                        <a:buAutoNum type="circleNumDbPlain"/>
                        <a:defRPr/>
                      </a:pPr>
                      <a:r>
                        <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从1929年到1933年，前后共5个年头；</a:t>
                      </a:r>
                      <a:r>
                        <a:rPr kumimoji="0" lang="zh-CN" altLang="zh-CN" sz="2400" b="0"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endPar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2190">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2400" b="1" i="0" u="none" strike="noStrike" cap="none" normalizeH="0" baseline="0" dirty="0">
                        <a:ln>
                          <a:noFill/>
                        </a:ln>
                        <a:solidFill>
                          <a:srgbClr val="FFCC00"/>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457200" marR="0" lvl="0" indent="-457200" algn="l" defTabSz="914400" rtl="0" eaLnBrk="1" fontAlgn="base" latinLnBrk="0" hangingPunct="1">
                        <a:spcBef>
                          <a:spcPct val="20000"/>
                        </a:spcBef>
                        <a:spcAft>
                          <a:spcPct val="0"/>
                        </a:spcAft>
                        <a:buClrTx/>
                        <a:buSzTx/>
                        <a:buFont typeface="+mj-ea"/>
                        <a:buAutoNum type="circleNumDbPlain"/>
                      </a:pP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影响到整个资本主义世界</a:t>
                      </a:r>
                      <a:endPar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p>
                      <a:pPr marL="457200" marR="0" lvl="0" indent="-457200" algn="l" defTabSz="914400" rtl="0" eaLnBrk="1" fontAlgn="base" latinLnBrk="0" hangingPunct="1">
                        <a:spcBef>
                          <a:spcPct val="20000"/>
                        </a:spcBef>
                        <a:spcAft>
                          <a:spcPct val="0"/>
                        </a:spcAft>
                        <a:buClrTx/>
                        <a:buSzTx/>
                        <a:buFont typeface="+mj-ea"/>
                        <a:buAutoNum type="circleNumDbPlain"/>
                      </a:pP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工业、农业、商业和金融部门的危机；</a:t>
                      </a: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0004">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1800" b="0" i="0" u="none" strike="noStrike" cap="none" normalizeH="0" baseline="0" dirty="0">
                        <a:ln>
                          <a:noFill/>
                        </a:ln>
                        <a:solidFill>
                          <a:schemeClr val="tx1"/>
                        </a:solidFill>
                        <a:effectLst/>
                        <a:latin typeface="Comic Sans MS" panose="030F0702030302020204" pitchFamily="66" charset="0"/>
                        <a:ea typeface="微软雅黑" panose="020B0503020204020204" charset="-122"/>
                      </a:endParaRPr>
                    </a:p>
                    <a:p>
                      <a:pPr marL="0" marR="0" lvl="0" indent="0" algn="l" defTabSz="914400" rtl="0" eaLnBrk="1" fontAlgn="base" latinLnBrk="0" hangingPunct="1">
                        <a:spcBef>
                          <a:spcPct val="20000"/>
                        </a:spcBef>
                        <a:spcAft>
                          <a:spcPct val="0"/>
                        </a:spcAft>
                        <a:buClrTx/>
                        <a:buSzTx/>
                        <a:buFontTx/>
                        <a:buNone/>
                      </a:pPr>
                      <a:endParaRPr kumimoji="0" lang="zh-CN" altLang="zh-CN" sz="2700" b="1" i="0" u="none" strike="noStrike" cap="none" normalizeH="0" baseline="0" dirty="0">
                        <a:ln>
                          <a:noFill/>
                        </a:ln>
                        <a:solidFill>
                          <a:srgbClr val="FFCC00"/>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514350" marR="0" lvl="0" indent="-514350" algn="l" defTabSz="914400" rtl="0" eaLnBrk="1" fontAlgn="base" latinLnBrk="0" hangingPunct="1">
                        <a:spcBef>
                          <a:spcPct val="20000"/>
                        </a:spcBef>
                        <a:spcAft>
                          <a:spcPct val="0"/>
                        </a:spcAft>
                        <a:buClrTx/>
                        <a:buSzTx/>
                        <a:buFont typeface="+mj-ea"/>
                        <a:buNone/>
                      </a:pP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与</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1933年与1929年相比，</a:t>
                      </a:r>
                      <a:endPar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整个资本主义工业</a:t>
                      </a: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产量</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下降了</a:t>
                      </a:r>
                      <a:r>
                        <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40%</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以上</a:t>
                      </a:r>
                      <a:r>
                        <a:rPr kumimoji="0" lang="zh-CN"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a:t>
                      </a:r>
                      <a:endParaRPr kumimoji="0" lang="en-US"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贸易</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总额缩减了</a:t>
                      </a:r>
                      <a:r>
                        <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70%</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a:t>
                      </a: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大量企业破产</a:t>
                      </a:r>
                      <a:r>
                        <a:rPr kumimoji="0" lang="zh-CN" altLang="en-US"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a:t>
                      </a:r>
                      <a:endParaRPr kumimoji="0" lang="en-US"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en-US"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银行</a:t>
                      </a: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倒闭；失业人数激增；穷人衣不御寒</a:t>
                      </a:r>
                      <a:r>
                        <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a:t>
                      </a: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560">
                <a:tc>
                  <a:txBody>
                    <a:bodyPr/>
                    <a:lstStyle/>
                    <a:p>
                      <a:pPr marL="0" marR="0" lvl="0" indent="0" algn="ctr" defTabSz="914400" rtl="0" eaLnBrk="1" fontAlgn="base" latinLnBrk="0" hangingPunct="1">
                        <a:spcBef>
                          <a:spcPct val="20000"/>
                        </a:spcBef>
                        <a:spcAft>
                          <a:spcPct val="0"/>
                        </a:spcAft>
                        <a:buClrTx/>
                        <a:buSzTx/>
                        <a:buFontTx/>
                        <a:buNone/>
                      </a:pPr>
                      <a:r>
                        <a:rPr kumimoji="0" lang="zh-CN" altLang="en-US" sz="2700" b="1" i="0" u="none" strike="noStrike" cap="none" normalizeH="0" baseline="0" dirty="0" smtClean="0">
                          <a:ln>
                            <a:noFill/>
                          </a:ln>
                          <a:solidFill>
                            <a:srgbClr val="FF0000"/>
                          </a:solidFill>
                          <a:effectLst/>
                          <a:latin typeface="+mn-ea"/>
                          <a:ea typeface="+mn-ea"/>
                        </a:rPr>
                        <a:t>影响</a:t>
                      </a:r>
                      <a:endParaRPr kumimoji="0" lang="zh-CN" altLang="zh-CN" sz="2700" b="1" i="0" u="none" strike="noStrike" cap="none" normalizeH="0" baseline="0" dirty="0">
                        <a:ln>
                          <a:noFill/>
                        </a:ln>
                        <a:solidFill>
                          <a:srgbClr val="FF0000"/>
                        </a:solidFill>
                        <a:effectLst/>
                        <a:latin typeface="+mn-ea"/>
                        <a:ea typeface="+mn-ea"/>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14350" marR="0" lvl="0" indent="-514350" algn="l" defTabSz="914400" rtl="0" eaLnBrk="1" fontAlgn="base" latinLnBrk="0" hangingPunct="1">
                        <a:spcBef>
                          <a:spcPct val="20000"/>
                        </a:spcBef>
                        <a:spcAft>
                          <a:spcPct val="0"/>
                        </a:spcAft>
                        <a:buClrTx/>
                        <a:buSzTx/>
                        <a:buFont typeface="+mj-ea"/>
                        <a:buNone/>
                      </a:pP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740" name="Text Box 20"/>
          <p:cNvSpPr txBox="1"/>
          <p:nvPr/>
        </p:nvSpPr>
        <p:spPr>
          <a:xfrm>
            <a:off x="591588" y="1244510"/>
            <a:ext cx="3263900" cy="507831"/>
          </a:xfrm>
          <a:prstGeom prst="rect">
            <a:avLst/>
          </a:prstGeom>
          <a:noFill/>
          <a:ln w="9525">
            <a:noFill/>
          </a:ln>
        </p:spPr>
        <p:txBody>
          <a:bodyPr>
            <a:spAutoFit/>
          </a:bodyPr>
          <a:lstStyle/>
          <a:p>
            <a:r>
              <a:rPr lang="zh-CN" altLang="zh-CN" sz="2700" b="1" dirty="0">
                <a:solidFill>
                  <a:srgbClr val="000000"/>
                </a:solidFill>
                <a:latin typeface="Times New Roman" panose="02020603050405020304" pitchFamily="18" charset="0"/>
                <a:ea typeface="黑体" panose="02010609060101010101" pitchFamily="49" charset="-122"/>
              </a:rPr>
              <a:t>持续</a:t>
            </a:r>
            <a:r>
              <a:rPr lang="zh-CN" altLang="zh-CN" sz="2700" b="1" dirty="0">
                <a:solidFill>
                  <a:srgbClr val="FF0000"/>
                </a:solidFill>
                <a:latin typeface="Times New Roman" panose="02020603050405020304" pitchFamily="18" charset="0"/>
                <a:ea typeface="黑体" panose="02010609060101010101" pitchFamily="49" charset="-122"/>
              </a:rPr>
              <a:t>时间长</a:t>
            </a:r>
            <a:endParaRPr lang="zh-CN" altLang="zh-CN" sz="2700" b="1" dirty="0">
              <a:solidFill>
                <a:srgbClr val="FF0000"/>
              </a:solidFill>
              <a:latin typeface="Times New Roman" panose="02020603050405020304" pitchFamily="18" charset="0"/>
              <a:ea typeface="黑体" panose="02010609060101010101" pitchFamily="49" charset="-122"/>
            </a:endParaRPr>
          </a:p>
        </p:txBody>
      </p:sp>
      <p:sp>
        <p:nvSpPr>
          <p:cNvPr id="30741" name="Text Box 21"/>
          <p:cNvSpPr txBox="1"/>
          <p:nvPr/>
        </p:nvSpPr>
        <p:spPr>
          <a:xfrm>
            <a:off x="844514" y="3116718"/>
            <a:ext cx="1656184" cy="507831"/>
          </a:xfrm>
          <a:prstGeom prst="rect">
            <a:avLst/>
          </a:prstGeom>
          <a:noFill/>
          <a:ln w="9525">
            <a:noFill/>
          </a:ln>
        </p:spPr>
        <p:txBody>
          <a:bodyPr wrap="square">
            <a:spAutoFit/>
          </a:bodyPr>
          <a:lstStyle/>
          <a:p>
            <a:r>
              <a:rPr lang="zh-CN" altLang="zh-CN" sz="2700" b="1" dirty="0">
                <a:solidFill>
                  <a:srgbClr val="FF0000"/>
                </a:solidFill>
                <a:latin typeface="Times New Roman" panose="02020603050405020304" pitchFamily="18" charset="0"/>
                <a:ea typeface="黑体" panose="02010609060101010101" pitchFamily="49" charset="-122"/>
              </a:rPr>
              <a:t>破坏性大</a:t>
            </a:r>
            <a:endParaRPr lang="zh-CN" altLang="zh-CN" sz="2700" b="1" dirty="0">
              <a:solidFill>
                <a:srgbClr val="FF0000"/>
              </a:solidFill>
              <a:latin typeface="Times New Roman" panose="02020603050405020304" pitchFamily="18" charset="0"/>
              <a:ea typeface="黑体" panose="02010609060101010101" pitchFamily="49" charset="-122"/>
            </a:endParaRPr>
          </a:p>
        </p:txBody>
      </p:sp>
      <p:sp>
        <p:nvSpPr>
          <p:cNvPr id="30742" name="Text Box 22"/>
          <p:cNvSpPr txBox="1"/>
          <p:nvPr/>
        </p:nvSpPr>
        <p:spPr>
          <a:xfrm>
            <a:off x="627436" y="1892581"/>
            <a:ext cx="2090340" cy="507831"/>
          </a:xfrm>
          <a:prstGeom prst="rect">
            <a:avLst/>
          </a:prstGeom>
          <a:noFill/>
          <a:ln w="9525">
            <a:noFill/>
          </a:ln>
        </p:spPr>
        <p:txBody>
          <a:bodyPr wrap="square">
            <a:spAutoFit/>
          </a:bodyPr>
          <a:lstStyle/>
          <a:p>
            <a:r>
              <a:rPr lang="zh-CN" altLang="en-US" sz="2700" b="1" dirty="0">
                <a:solidFill>
                  <a:srgbClr val="FF0000"/>
                </a:solidFill>
                <a:latin typeface="Times New Roman" panose="02020603050405020304" pitchFamily="18" charset="0"/>
                <a:ea typeface="黑体" panose="02010609060101010101" pitchFamily="49" charset="-122"/>
              </a:rPr>
              <a:t>波及</a:t>
            </a:r>
            <a:r>
              <a:rPr lang="zh-CN" altLang="zh-CN" sz="2700" b="1" dirty="0">
                <a:solidFill>
                  <a:srgbClr val="FF0000"/>
                </a:solidFill>
                <a:latin typeface="Times New Roman" panose="02020603050405020304" pitchFamily="18" charset="0"/>
                <a:ea typeface="黑体" panose="02010609060101010101" pitchFamily="49" charset="-122"/>
              </a:rPr>
              <a:t>范围</a:t>
            </a:r>
            <a:r>
              <a:rPr lang="zh-CN" altLang="zh-CN" sz="2700" b="1" dirty="0">
                <a:solidFill>
                  <a:srgbClr val="000000"/>
                </a:solidFill>
                <a:latin typeface="Times New Roman" panose="02020603050405020304" pitchFamily="18" charset="0"/>
                <a:ea typeface="黑体" panose="02010609060101010101" pitchFamily="49" charset="-122"/>
              </a:rPr>
              <a:t> </a:t>
            </a:r>
            <a:r>
              <a:rPr lang="zh-CN" altLang="zh-CN" sz="2700" b="1" dirty="0">
                <a:solidFill>
                  <a:srgbClr val="FF0000"/>
                </a:solidFill>
                <a:latin typeface="Times New Roman" panose="02020603050405020304" pitchFamily="18" charset="0"/>
                <a:ea typeface="黑体" panose="02010609060101010101" pitchFamily="49" charset="-122"/>
              </a:rPr>
              <a:t>广</a:t>
            </a:r>
            <a:endParaRPr lang="zh-CN" altLang="zh-CN" sz="2700" b="1" dirty="0">
              <a:solidFill>
                <a:srgbClr val="FF0000"/>
              </a:solidFill>
              <a:latin typeface="Times New Roman" panose="02020603050405020304" pitchFamily="18" charset="0"/>
              <a:ea typeface="黑体" panose="02010609060101010101" pitchFamily="49" charset="-122"/>
            </a:endParaRPr>
          </a:p>
        </p:txBody>
      </p:sp>
      <p:sp>
        <p:nvSpPr>
          <p:cNvPr id="67609" name="Text Box 2"/>
          <p:cNvSpPr txBox="1"/>
          <p:nvPr/>
        </p:nvSpPr>
        <p:spPr>
          <a:xfrm>
            <a:off x="2411760" y="126906"/>
            <a:ext cx="5184576" cy="523348"/>
          </a:xfrm>
          <a:prstGeom prst="rect">
            <a:avLst/>
          </a:prstGeom>
          <a:noFill/>
          <a:ln w="9525" cap="flat" cmpd="sng">
            <a:noFill/>
            <a:prstDash val="solid"/>
            <a:miter/>
            <a:headEnd type="none" w="med" len="med"/>
            <a:tailEnd type="none" w="med" len="med"/>
          </a:ln>
        </p:spPr>
        <p:txBody>
          <a:bodyPr wrap="square">
            <a:spAutoFit/>
          </a:bodyPr>
          <a:lstStyle/>
          <a:p>
            <a:r>
              <a:rPr lang="en-US" altLang="zh-CN" sz="2800" b="1" dirty="0">
                <a:latin typeface="Times New Roman" panose="02020603050405020304" pitchFamily="18" charset="0"/>
                <a:ea typeface="黑体" panose="02010609060101010101" pitchFamily="49" charset="-122"/>
              </a:rPr>
              <a:t>1929</a:t>
            </a:r>
            <a:r>
              <a:rPr lang="zh-CN" altLang="en-US" sz="2800" b="1" dirty="0">
                <a:latin typeface="Times New Roman" panose="02020603050405020304" pitchFamily="18" charset="0"/>
                <a:ea typeface="黑体" panose="02010609060101010101" pitchFamily="49" charset="-122"/>
              </a:rPr>
              <a:t>年经济大危机的特点及影响</a:t>
            </a:r>
            <a:endParaRPr lang="zh-CN" altLang="en-US" sz="2800" b="1" dirty="0">
              <a:latin typeface="Times New Roman" panose="02020603050405020304" pitchFamily="18"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40"/>
                                        </p:tgtEl>
                                        <p:attrNameLst>
                                          <p:attrName>style.visibility</p:attrName>
                                        </p:attrNameLst>
                                      </p:cBhvr>
                                      <p:to>
                                        <p:strVal val="visible"/>
                                      </p:to>
                                    </p:set>
                                    <p:animEffect transition="in" filter="fade">
                                      <p:cBhvr>
                                        <p:cTn id="7" dur="500"/>
                                        <p:tgtEl>
                                          <p:spTgt spid="3074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42"/>
                                        </p:tgtEl>
                                        <p:attrNameLst>
                                          <p:attrName>style.visibility</p:attrName>
                                        </p:attrNameLst>
                                      </p:cBhvr>
                                      <p:to>
                                        <p:strVal val="visible"/>
                                      </p:to>
                                    </p:set>
                                    <p:animEffect transition="in" filter="fade">
                                      <p:cBhvr>
                                        <p:cTn id="12" dur="500"/>
                                        <p:tgtEl>
                                          <p:spTgt spid="3074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41"/>
                                        </p:tgtEl>
                                        <p:attrNameLst>
                                          <p:attrName>style.visibility</p:attrName>
                                        </p:attrNameLst>
                                      </p:cBhvr>
                                      <p:to>
                                        <p:strVal val="visible"/>
                                      </p:to>
                                    </p:set>
                                    <p:animEffect transition="in" filter="fade">
                                      <p:cBhvr>
                                        <p:cTn id="17" dur="500"/>
                                        <p:tgtEl>
                                          <p:spTgt spid="307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0" grpId="0"/>
      <p:bldP spid="30741" grpId="0"/>
      <p:bldP spid="3074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文本框 2"/>
          <p:cNvSpPr txBox="1">
            <a:spLocks noChangeArrowheads="1"/>
          </p:cNvSpPr>
          <p:nvPr/>
        </p:nvSpPr>
        <p:spPr bwMode="auto">
          <a:xfrm>
            <a:off x="682892" y="1231883"/>
            <a:ext cx="7777540" cy="461665"/>
          </a:xfrm>
          <a:prstGeom prst="rect">
            <a:avLst/>
          </a:prstGeom>
          <a:noFill/>
          <a:ln w="9525">
            <a:noFill/>
            <a:miter lim="800000"/>
          </a:ln>
        </p:spPr>
        <p:txBody>
          <a:bodyPr wrap="square">
            <a:spAutoFit/>
          </a:bodyPr>
          <a:lstStyle/>
          <a:p>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材料一：</a:t>
            </a:r>
            <a:r>
              <a:rPr lang="zh-CN" altLang="en-US" sz="2400" dirty="0">
                <a:latin typeface="Times New Roman" panose="02020603050405020304" pitchFamily="18" charset="0"/>
                <a:ea typeface="黑体" panose="02010609060101010101" pitchFamily="49" charset="-122"/>
                <a:cs typeface="Times New Roman" panose="02020603050405020304" pitchFamily="18" charset="0"/>
              </a:rPr>
              <a:t>1929——1933年，资本主义世界经济如下表：</a:t>
            </a:r>
            <a:endParaRPr lang="zh-CN" altLang="en-US" sz="2400" dirty="0">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5" name="表格 4"/>
          <p:cNvGraphicFramePr>
            <a:graphicFrameLocks noGrp="1"/>
          </p:cNvGraphicFramePr>
          <p:nvPr/>
        </p:nvGraphicFramePr>
        <p:xfrm>
          <a:off x="827584" y="1779662"/>
          <a:ext cx="7206653" cy="2161788"/>
        </p:xfrm>
        <a:graphic>
          <a:graphicData uri="http://schemas.openxmlformats.org/drawingml/2006/table">
            <a:tbl>
              <a:tblPr firstRow="1" bandRow="1">
                <a:tableStyleId>{5C22544A-7EE6-4342-B048-85BDC9FD1C3A}</a:tableStyleId>
              </a:tblPr>
              <a:tblGrid>
                <a:gridCol w="1476061"/>
                <a:gridCol w="1380284"/>
                <a:gridCol w="1108572"/>
                <a:gridCol w="1087921"/>
                <a:gridCol w="2153815"/>
              </a:tblGrid>
              <a:tr h="432048">
                <a:tc>
                  <a:txBody>
                    <a:bodyPr/>
                    <a:lstStyle/>
                    <a:p>
                      <a:endParaRPr lang="zh-CN" altLang="en-US" sz="2000" b="1" dirty="0">
                        <a:solidFill>
                          <a:schemeClr val="tx1"/>
                        </a:solidFill>
                      </a:endParaRPr>
                    </a:p>
                  </a:txBody>
                  <a:tcPr marT="34290" marB="34290"/>
                </a:tc>
                <a:tc>
                  <a:txBody>
                    <a:bodyPr/>
                    <a:lstStyle/>
                    <a:p>
                      <a:pPr algn="ctr"/>
                      <a:r>
                        <a:rPr lang="zh-CN" altLang="en-US" sz="2000" b="1" dirty="0">
                          <a:solidFill>
                            <a:schemeClr val="bg1"/>
                          </a:solidFill>
                        </a:rPr>
                        <a:t>美国</a:t>
                      </a:r>
                      <a:endParaRPr lang="zh-CN" altLang="en-US" sz="2000" b="1" dirty="0">
                        <a:solidFill>
                          <a:schemeClr val="bg1"/>
                        </a:solidFill>
                      </a:endParaRPr>
                    </a:p>
                  </a:txBody>
                  <a:tcPr marT="34290" marB="34290"/>
                </a:tc>
                <a:tc>
                  <a:txBody>
                    <a:bodyPr/>
                    <a:lstStyle/>
                    <a:p>
                      <a:pPr algn="ctr"/>
                      <a:r>
                        <a:rPr lang="zh-CN" altLang="en-US" sz="2000" b="1" dirty="0">
                          <a:solidFill>
                            <a:schemeClr val="bg1"/>
                          </a:solidFill>
                        </a:rPr>
                        <a:t>德国</a:t>
                      </a:r>
                      <a:endParaRPr lang="zh-CN" altLang="en-US" sz="2000" b="1" dirty="0">
                        <a:solidFill>
                          <a:schemeClr val="bg1"/>
                        </a:solidFill>
                      </a:endParaRPr>
                    </a:p>
                  </a:txBody>
                  <a:tcPr marT="34290" marB="34290"/>
                </a:tc>
                <a:tc>
                  <a:txBody>
                    <a:bodyPr/>
                    <a:lstStyle/>
                    <a:p>
                      <a:pPr algn="ctr"/>
                      <a:r>
                        <a:rPr lang="zh-CN" altLang="en-US" sz="2000" b="1" dirty="0">
                          <a:solidFill>
                            <a:schemeClr val="bg1"/>
                          </a:solidFill>
                        </a:rPr>
                        <a:t>日本</a:t>
                      </a:r>
                      <a:endParaRPr lang="zh-CN" altLang="en-US" sz="2000" b="1" dirty="0">
                        <a:solidFill>
                          <a:schemeClr val="bg1"/>
                        </a:solidFill>
                      </a:endParaRPr>
                    </a:p>
                  </a:txBody>
                  <a:tcPr marT="34290" marB="34290"/>
                </a:tc>
                <a:tc>
                  <a:txBody>
                    <a:bodyPr/>
                    <a:lstStyle/>
                    <a:p>
                      <a:pPr algn="ctr"/>
                      <a:r>
                        <a:rPr lang="zh-CN" altLang="en-US" sz="2000" b="1" dirty="0">
                          <a:solidFill>
                            <a:schemeClr val="bg1"/>
                          </a:solidFill>
                        </a:rPr>
                        <a:t>资本主义世界</a:t>
                      </a:r>
                      <a:endParaRPr lang="zh-CN" altLang="en-US" sz="2000" b="1" dirty="0">
                        <a:solidFill>
                          <a:schemeClr val="bg1"/>
                        </a:solidFill>
                      </a:endParaRPr>
                    </a:p>
                  </a:txBody>
                  <a:tcPr marT="34290" marB="34290"/>
                </a:tc>
              </a:tr>
              <a:tr h="648072">
                <a:tc>
                  <a:txBody>
                    <a:bodyPr/>
                    <a:lstStyle/>
                    <a:p>
                      <a:r>
                        <a:rPr lang="zh-CN" altLang="en-US" sz="2000" b="1" dirty="0">
                          <a:solidFill>
                            <a:schemeClr val="tx1"/>
                          </a:solidFill>
                        </a:rPr>
                        <a:t>工业</a:t>
                      </a:r>
                      <a:r>
                        <a:rPr lang="zh-CN" altLang="en-US" sz="2000" b="1" dirty="0" smtClean="0">
                          <a:solidFill>
                            <a:schemeClr val="tx1"/>
                          </a:solidFill>
                        </a:rPr>
                        <a:t>生产</a:t>
                      </a:r>
                      <a:endParaRPr lang="en-US" altLang="zh-CN" sz="2000" b="1" dirty="0" smtClean="0">
                        <a:solidFill>
                          <a:schemeClr val="tx1"/>
                        </a:solidFill>
                      </a:endParaRPr>
                    </a:p>
                    <a:p>
                      <a:r>
                        <a:rPr lang="zh-CN" altLang="en-US" sz="2000" b="1" dirty="0" smtClean="0">
                          <a:solidFill>
                            <a:schemeClr val="tx1"/>
                          </a:solidFill>
                        </a:rPr>
                        <a:t>下降</a:t>
                      </a:r>
                      <a:r>
                        <a:rPr lang="zh-CN" altLang="en-US" sz="2000" b="1" dirty="0">
                          <a:solidFill>
                            <a:schemeClr val="tx1"/>
                          </a:solidFill>
                        </a:rPr>
                        <a:t>幅度</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50%</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40%</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33%</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1/3</a:t>
                      </a:r>
                      <a:endParaRPr lang="zh-CN" altLang="en-US" sz="2000" b="1" dirty="0">
                        <a:solidFill>
                          <a:schemeClr val="tx1"/>
                        </a:solidFill>
                      </a:endParaRPr>
                    </a:p>
                  </a:txBody>
                  <a:tcPr marT="34290" marB="34290"/>
                </a:tc>
              </a:tr>
              <a:tr h="604595">
                <a:tc>
                  <a:txBody>
                    <a:bodyPr/>
                    <a:lstStyle/>
                    <a:p>
                      <a:r>
                        <a:rPr lang="zh-CN" altLang="en-US" sz="2000" b="1" dirty="0" smtClean="0">
                          <a:solidFill>
                            <a:schemeClr val="tx1"/>
                          </a:solidFill>
                        </a:rPr>
                        <a:t>对外贸易</a:t>
                      </a:r>
                      <a:endParaRPr lang="en-US" altLang="zh-CN" sz="2000" b="1" dirty="0" smtClean="0">
                        <a:solidFill>
                          <a:schemeClr val="tx1"/>
                        </a:solidFill>
                      </a:endParaRPr>
                    </a:p>
                    <a:p>
                      <a:r>
                        <a:rPr lang="zh-CN" altLang="en-US" sz="2000" b="1" dirty="0" smtClean="0">
                          <a:solidFill>
                            <a:schemeClr val="tx1"/>
                          </a:solidFill>
                        </a:rPr>
                        <a:t>下降</a:t>
                      </a:r>
                      <a:r>
                        <a:rPr lang="zh-CN" altLang="en-US" sz="2000" b="1" dirty="0">
                          <a:solidFill>
                            <a:schemeClr val="tx1"/>
                          </a:solidFill>
                        </a:rPr>
                        <a:t>幅度</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75%</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70%</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50%</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2/3</a:t>
                      </a:r>
                      <a:endParaRPr lang="zh-CN" altLang="en-US" sz="2000" b="1" dirty="0">
                        <a:solidFill>
                          <a:schemeClr val="tx1"/>
                        </a:solidFill>
                      </a:endParaRPr>
                    </a:p>
                  </a:txBody>
                  <a:tcPr marT="34290" marB="34290"/>
                </a:tc>
              </a:tr>
              <a:tr h="299824">
                <a:tc>
                  <a:txBody>
                    <a:bodyPr/>
                    <a:lstStyle/>
                    <a:p>
                      <a:r>
                        <a:rPr lang="zh-CN" altLang="en-US" sz="2000" b="1" dirty="0">
                          <a:solidFill>
                            <a:schemeClr val="tx1"/>
                          </a:solidFill>
                        </a:rPr>
                        <a:t>失业人数</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1700</a:t>
                      </a:r>
                      <a:r>
                        <a:rPr lang="zh-CN" altLang="en-US" sz="2000" b="1" dirty="0">
                          <a:solidFill>
                            <a:schemeClr val="tx1"/>
                          </a:solidFill>
                        </a:rPr>
                        <a:t>万</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800</a:t>
                      </a:r>
                      <a:r>
                        <a:rPr lang="zh-CN" altLang="en-US" sz="2000" b="1" dirty="0">
                          <a:solidFill>
                            <a:schemeClr val="tx1"/>
                          </a:solidFill>
                        </a:rPr>
                        <a:t>万</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300</a:t>
                      </a:r>
                      <a:r>
                        <a:rPr lang="zh-CN" altLang="en-US" sz="2000" b="1" dirty="0">
                          <a:solidFill>
                            <a:schemeClr val="tx1"/>
                          </a:solidFill>
                        </a:rPr>
                        <a:t>万</a:t>
                      </a:r>
                      <a:endParaRPr lang="zh-CN" altLang="en-US" sz="2000" b="1" dirty="0">
                        <a:solidFill>
                          <a:schemeClr val="tx1"/>
                        </a:solidFill>
                      </a:endParaRPr>
                    </a:p>
                  </a:txBody>
                  <a:tcPr marT="34290" marB="34290"/>
                </a:tc>
                <a:tc>
                  <a:txBody>
                    <a:bodyPr/>
                    <a:lstStyle/>
                    <a:p>
                      <a:pPr algn="ctr"/>
                      <a:r>
                        <a:rPr lang="en-US" altLang="zh-CN" sz="2000" b="1" dirty="0">
                          <a:solidFill>
                            <a:schemeClr val="tx1"/>
                          </a:solidFill>
                        </a:rPr>
                        <a:t>3000</a:t>
                      </a:r>
                      <a:r>
                        <a:rPr lang="zh-CN" altLang="en-US" sz="2000" b="1" dirty="0">
                          <a:solidFill>
                            <a:schemeClr val="tx1"/>
                          </a:solidFill>
                        </a:rPr>
                        <a:t>万以上</a:t>
                      </a:r>
                      <a:endParaRPr lang="zh-CN" altLang="en-US" sz="2000" b="1" dirty="0">
                        <a:solidFill>
                          <a:schemeClr val="tx1"/>
                        </a:solidFill>
                      </a:endParaRPr>
                    </a:p>
                  </a:txBody>
                  <a:tcPr marT="34290" marB="34290"/>
                </a:tc>
              </a:tr>
            </a:tbl>
          </a:graphicData>
        </a:graphic>
      </p:graphicFrame>
      <p:sp>
        <p:nvSpPr>
          <p:cNvPr id="176163" name="Text Box 3"/>
          <p:cNvSpPr txBox="1">
            <a:spLocks noChangeArrowheads="1"/>
          </p:cNvSpPr>
          <p:nvPr/>
        </p:nvSpPr>
        <p:spPr bwMode="auto">
          <a:xfrm>
            <a:off x="665297" y="771550"/>
            <a:ext cx="5440680" cy="461665"/>
          </a:xfrm>
          <a:prstGeom prst="rect">
            <a:avLst/>
          </a:prstGeom>
          <a:noFill/>
          <a:ln w="9525">
            <a:noFill/>
            <a:miter lim="800000"/>
          </a:ln>
        </p:spPr>
        <p:txBody>
          <a:bodyPr wrap="square">
            <a:spAutoFit/>
          </a:bodyPr>
          <a:lstStyle/>
          <a:p>
            <a:pPr>
              <a:spcBef>
                <a:spcPct val="50000"/>
              </a:spcBef>
            </a:pP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2.</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经济大危机的影响</a:t>
            </a:r>
            <a:endParaRPr lang="zh-CN" altLang="en-US" sz="24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 name="矩形3"/>
          <p:cNvSpPr/>
          <p:nvPr>
            <p:custDataLst>
              <p:tags r:id="rId1"/>
            </p:custDataLst>
          </p:nvPr>
        </p:nvSpPr>
        <p:spPr>
          <a:xfrm>
            <a:off x="2267744" y="4356733"/>
            <a:ext cx="6552728"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zh-CN" altLang="en-US"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整个资本主义世界的工业产量下降，贸易总额减少，失业人口激增。</a:t>
            </a:r>
            <a:endParaRPr lang="zh-CN" altLang="en-US"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 name="文本框 1"/>
          <p:cNvSpPr txBox="1"/>
          <p:nvPr/>
        </p:nvSpPr>
        <p:spPr>
          <a:xfrm>
            <a:off x="1043608" y="4155926"/>
            <a:ext cx="875050" cy="461665"/>
          </a:xfrm>
          <a:prstGeom prst="rect">
            <a:avLst/>
          </a:prstGeom>
          <a:noFill/>
        </p:spPr>
        <p:txBody>
          <a:bodyPr wrap="square" rtlCol="0">
            <a:spAutoFit/>
          </a:bodyPr>
          <a:lstStyle/>
          <a:p>
            <a:r>
              <a:rPr lang="zh-CN" altLang="en-US" sz="2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经济：</a:t>
            </a:r>
            <a:endParaRPr lang="zh-CN" altLang="en-US" sz="24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a:spLocks noChangeArrowheads="1"/>
          </p:cNvSpPr>
          <p:nvPr/>
        </p:nvSpPr>
        <p:spPr bwMode="auto">
          <a:xfrm>
            <a:off x="395536" y="843558"/>
            <a:ext cx="8440480" cy="3323987"/>
          </a:xfrm>
          <a:prstGeom prst="rect">
            <a:avLst/>
          </a:prstGeom>
          <a:noFill/>
          <a:ln w="9525">
            <a:noFill/>
            <a:miter lim="800000"/>
          </a:ln>
        </p:spPr>
        <p:txBody>
          <a:bodyPr wrap="square">
            <a:spAutoFit/>
          </a:bodyPr>
          <a:lstStyle/>
          <a:p>
            <a:pPr>
              <a:lnSpc>
                <a:spcPct val="125000"/>
              </a:lnSpc>
            </a:pPr>
            <a:r>
              <a:rPr lang="zh-CN" altLang="en-US" sz="2400" b="1" dirty="0">
                <a:ea typeface="黑体" panose="02010609060101010101" pitchFamily="49" charset="-122"/>
              </a:rPr>
              <a:t>材料二：</a:t>
            </a:r>
            <a:r>
              <a:rPr lang="zh-CN" altLang="en-US" sz="2400" dirty="0">
                <a:ea typeface="黑体" panose="02010609060101010101" pitchFamily="49" charset="-122"/>
              </a:rPr>
              <a:t>被剥夺者和饥饿的人们将反抗把他们带进这种绝望境地的政府和经济制度，危机期间，纳粹党许诺要给人民以经济援助。</a:t>
            </a:r>
            <a:endParaRPr lang="en-US" altLang="zh-CN" sz="2400" dirty="0">
              <a:ea typeface="黑体" panose="02010609060101010101" pitchFamily="49" charset="-122"/>
            </a:endParaRPr>
          </a:p>
          <a:p>
            <a:pPr>
              <a:lnSpc>
                <a:spcPct val="125000"/>
              </a:lnSpc>
            </a:pPr>
            <a:endParaRPr lang="zh-CN" altLang="en-US" sz="2400" dirty="0">
              <a:ea typeface="黑体" panose="02010609060101010101" pitchFamily="49" charset="-122"/>
            </a:endParaRPr>
          </a:p>
          <a:p>
            <a:pPr>
              <a:lnSpc>
                <a:spcPct val="125000"/>
              </a:lnSpc>
            </a:pPr>
            <a:r>
              <a:rPr lang="zh-CN" altLang="en-US" sz="2400" b="1" dirty="0">
                <a:ea typeface="黑体" panose="02010609060101010101" pitchFamily="49" charset="-122"/>
              </a:rPr>
              <a:t>材料三：</a:t>
            </a:r>
            <a:r>
              <a:rPr lang="zh-CN" altLang="en-US" sz="2400" dirty="0">
                <a:ea typeface="黑体" panose="02010609060101010101" pitchFamily="49" charset="-122"/>
              </a:rPr>
              <a:t>资本主义各国为了摆脱困境，纷纷采取以邻为壑、转嫁危机。英国人把关税提高</a:t>
            </a:r>
            <a:r>
              <a:rPr lang="en-US" altLang="zh-CN" sz="2400" dirty="0">
                <a:ea typeface="黑体" panose="02010609060101010101" pitchFamily="49" charset="-122"/>
              </a:rPr>
              <a:t>3</a:t>
            </a:r>
            <a:r>
              <a:rPr lang="zh-CN" altLang="en-US" sz="2400" dirty="0">
                <a:ea typeface="黑体" panose="02010609060101010101" pitchFamily="49" charset="-122"/>
              </a:rPr>
              <a:t>倍，让英镑贬值</a:t>
            </a:r>
            <a:r>
              <a:rPr lang="en-US" altLang="zh-CN" sz="2400" dirty="0">
                <a:ea typeface="黑体" panose="02010609060101010101" pitchFamily="49" charset="-122"/>
              </a:rPr>
              <a:t>50%</a:t>
            </a:r>
            <a:r>
              <a:rPr lang="zh-CN" altLang="en-US" sz="2400" dirty="0">
                <a:ea typeface="黑体" panose="02010609060101010101" pitchFamily="49" charset="-122"/>
              </a:rPr>
              <a:t>，想把英国商品买到美国市场中去</a:t>
            </a:r>
            <a:r>
              <a:rPr lang="zh-CN" altLang="en-US" sz="2400" dirty="0" smtClean="0">
                <a:ea typeface="黑体" panose="02010609060101010101" pitchFamily="49" charset="-122"/>
              </a:rPr>
              <a:t>。</a:t>
            </a:r>
            <a:endParaRPr lang="en-US" altLang="zh-CN" sz="2400" dirty="0">
              <a:ea typeface="黑体" panose="02010609060101010101" pitchFamily="49" charset="-122"/>
            </a:endParaRPr>
          </a:p>
        </p:txBody>
      </p:sp>
      <p:sp>
        <p:nvSpPr>
          <p:cNvPr id="3" name="矩形2"/>
          <p:cNvSpPr/>
          <p:nvPr>
            <p:custDataLst>
              <p:tags r:id="rId1"/>
            </p:custDataLst>
          </p:nvPr>
        </p:nvSpPr>
        <p:spPr>
          <a:xfrm>
            <a:off x="2699792" y="2000750"/>
            <a:ext cx="4730615"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zh-CN" altLang="zh-CN"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引起</a:t>
            </a:r>
            <a:r>
              <a:rPr lang="zh-CN" altLang="en-US"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政治危机和社会危机</a:t>
            </a:r>
            <a:r>
              <a:rPr lang="en-US" altLang="zh-CN"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 name="矩形1"/>
          <p:cNvSpPr/>
          <p:nvPr>
            <p:custDataLst>
              <p:tags r:id="rId2"/>
            </p:custDataLst>
          </p:nvPr>
        </p:nvSpPr>
        <p:spPr>
          <a:xfrm>
            <a:off x="3036736" y="4105545"/>
            <a:ext cx="5760640" cy="55149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en-US" altLang="zh-CN"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加剧了</a:t>
            </a:r>
            <a:r>
              <a:rPr lang="zh-CN" altLang="en-US"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资本主义国家之间的矛盾和冲突</a:t>
            </a:r>
            <a:r>
              <a:rPr lang="en-US" altLang="zh-CN"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rPr>
              <a:t>。</a:t>
            </a:r>
            <a:endParaRPr lang="en-US" altLang="zh-CN" sz="2400" b="1" spc="113" dirty="0">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5" name="文本框 18"/>
          <p:cNvSpPr txBox="1"/>
          <p:nvPr/>
        </p:nvSpPr>
        <p:spPr>
          <a:xfrm>
            <a:off x="1691680" y="2038850"/>
            <a:ext cx="875050" cy="493148"/>
          </a:xfrm>
          <a:prstGeom prst="rect">
            <a:avLst/>
          </a:pr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defPPr>
              <a:defRPr lang="zh-CN"/>
            </a:defPPr>
            <a:lvl1pPr>
              <a:lnSpc>
                <a:spcPct val="120000"/>
              </a:lnSpc>
              <a:spcBef>
                <a:spcPts val="0"/>
              </a:spcBef>
              <a:spcAft>
                <a:spcPts val="0"/>
              </a:spcAft>
              <a:buSzPct val="100000"/>
              <a:defRPr sz="2400" b="1" spc="113">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zh-CN" altLang="en-US" dirty="0">
                <a:solidFill>
                  <a:srgbClr val="FF0000"/>
                </a:solidFill>
              </a:rPr>
              <a:t>政治：</a:t>
            </a:r>
            <a:endParaRPr lang="zh-CN" altLang="en-US" dirty="0">
              <a:solidFill>
                <a:srgbClr val="FF0000"/>
              </a:solidFill>
            </a:endParaRPr>
          </a:p>
        </p:txBody>
      </p:sp>
      <p:sp>
        <p:nvSpPr>
          <p:cNvPr id="6" name="文本框 19"/>
          <p:cNvSpPr txBox="1"/>
          <p:nvPr/>
        </p:nvSpPr>
        <p:spPr>
          <a:xfrm>
            <a:off x="1367854" y="4061487"/>
            <a:ext cx="2397752" cy="595556"/>
          </a:xfrm>
          <a:prstGeom prst="rect">
            <a:avLst/>
          </a:pr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defPPr>
              <a:defRPr lang="zh-CN"/>
            </a:defPPr>
            <a:lvl1pPr>
              <a:lnSpc>
                <a:spcPct val="120000"/>
              </a:lnSpc>
              <a:spcBef>
                <a:spcPts val="0"/>
              </a:spcBef>
              <a:spcAft>
                <a:spcPts val="0"/>
              </a:spcAft>
              <a:buSzPct val="100000"/>
              <a:defRPr sz="2400" b="1" spc="113">
                <a:solidFill>
                  <a:schemeClr val="tx1">
                    <a:lumMod val="50000"/>
                  </a:schemeClr>
                </a:solidFill>
                <a:latin typeface="Times New Roman" panose="02020603050405020304" pitchFamily="18" charset="0"/>
                <a:ea typeface="黑体" panose="02010609060101010101" pitchFamily="49" charset="-122"/>
                <a:cs typeface="Times New Roman" panose="02020603050405020304" pitchFamily="18" charset="0"/>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zh-CN" altLang="en-US" dirty="0">
                <a:solidFill>
                  <a:srgbClr val="FF0000"/>
                </a:solidFill>
              </a:rPr>
              <a:t>国际关系：</a:t>
            </a:r>
            <a:endParaRPr lang="zh-CN" altLang="en-US" dirty="0">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3" name="Group 3"/>
          <p:cNvGraphicFramePr>
            <a:graphicFrameLocks noGrp="1"/>
          </p:cNvGraphicFramePr>
          <p:nvPr>
            <p:custDataLst>
              <p:tags r:id="rId1"/>
            </p:custDataLst>
          </p:nvPr>
        </p:nvGraphicFramePr>
        <p:xfrm>
          <a:off x="609720" y="774978"/>
          <a:ext cx="8172400" cy="4032448"/>
        </p:xfrm>
        <a:graphic>
          <a:graphicData uri="http://schemas.openxmlformats.org/drawingml/2006/table">
            <a:tbl>
              <a:tblPr/>
              <a:tblGrid>
                <a:gridCol w="2058013"/>
                <a:gridCol w="6114387"/>
              </a:tblGrid>
              <a:tr h="473196">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r>
                        <a:rPr kumimoji="0" lang="zh-CN" altLang="zh-CN" sz="2400" b="1"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r>
                        <a:rPr kumimoji="0" lang="zh-CN" altLang="zh-CN" sz="2400" b="1" i="0" u="none" strike="noStrike" cap="none" normalizeH="0" baseline="0" dirty="0">
                          <a:ln>
                            <a:noFill/>
                          </a:ln>
                          <a:solidFill>
                            <a:schemeClr val="tx1"/>
                          </a:solidFill>
                          <a:effectLst/>
                          <a:latin typeface="Comic Sans MS" panose="030F0702030302020204" pitchFamily="66" charset="0"/>
                          <a:ea typeface="黑体" panose="02010609060101010101" pitchFamily="49" charset="-122"/>
                        </a:rPr>
                        <a:t>特点</a:t>
                      </a:r>
                      <a:endParaRPr kumimoji="0" lang="zh-CN" altLang="zh-CN" sz="2400" b="1" i="0" u="none" strike="noStrike" cap="none" normalizeH="0" baseline="0" dirty="0">
                        <a:ln>
                          <a:noFill/>
                        </a:ln>
                        <a:solidFill>
                          <a:schemeClr val="tx1"/>
                        </a:solidFill>
                        <a:effectLst/>
                        <a:latin typeface="Comic Sans MS" panose="030F0702030302020204" pitchFamily="66" charset="0"/>
                        <a:ea typeface="黑体" panose="02010609060101010101" pitchFamily="49"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 typeface="+mj-ea"/>
                        <a:buNone/>
                      </a:pPr>
                      <a:r>
                        <a:rPr kumimoji="0" lang="zh-CN" altLang="zh-CN" sz="2400" b="1"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r>
                        <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表    现</a:t>
                      </a:r>
                      <a:endPar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700">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1800" b="0" i="0" u="none" strike="noStrike" cap="none" normalizeH="0" baseline="0" dirty="0">
                        <a:ln>
                          <a:noFill/>
                        </a:ln>
                        <a:solidFill>
                          <a:schemeClr val="tx1"/>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457200" marR="0" lvl="0" indent="-457200" algn="l" defTabSz="914400" rtl="0" eaLnBrk="1" fontAlgn="base" latinLnBrk="0" hangingPunct="1">
                        <a:lnSpc>
                          <a:spcPct val="100000"/>
                        </a:lnSpc>
                        <a:spcBef>
                          <a:spcPct val="20000"/>
                        </a:spcBef>
                        <a:spcAft>
                          <a:spcPct val="0"/>
                        </a:spcAft>
                        <a:buClrTx/>
                        <a:buSzTx/>
                        <a:buFont typeface="+mj-ea"/>
                        <a:buAutoNum type="circleNumDbPlain"/>
                        <a:defRPr/>
                      </a:pPr>
                      <a:r>
                        <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从1929年到1933年，前后共5个年头；</a:t>
                      </a:r>
                      <a:r>
                        <a:rPr kumimoji="0" lang="zh-CN" altLang="zh-CN" sz="2400" b="0"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endPar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2190">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2400" b="1" i="0" u="none" strike="noStrike" cap="none" normalizeH="0" baseline="0" dirty="0">
                        <a:ln>
                          <a:noFill/>
                        </a:ln>
                        <a:solidFill>
                          <a:srgbClr val="FFCC00"/>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457200" marR="0" lvl="0" indent="-457200" algn="l" defTabSz="914400" rtl="0" eaLnBrk="1" fontAlgn="base" latinLnBrk="0" hangingPunct="1">
                        <a:spcBef>
                          <a:spcPct val="20000"/>
                        </a:spcBef>
                        <a:spcAft>
                          <a:spcPct val="0"/>
                        </a:spcAft>
                        <a:buClrTx/>
                        <a:buSzTx/>
                        <a:buFont typeface="+mj-ea"/>
                        <a:buAutoNum type="circleNumDbPlain"/>
                      </a:pP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影响到整个资本主义世界</a:t>
                      </a:r>
                      <a:endPar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p>
                      <a:pPr marL="457200" marR="0" lvl="0" indent="-457200" algn="l" defTabSz="914400" rtl="0" eaLnBrk="1" fontAlgn="base" latinLnBrk="0" hangingPunct="1">
                        <a:spcBef>
                          <a:spcPct val="20000"/>
                        </a:spcBef>
                        <a:spcAft>
                          <a:spcPct val="0"/>
                        </a:spcAft>
                        <a:buClrTx/>
                        <a:buSzTx/>
                        <a:buFont typeface="+mj-ea"/>
                        <a:buAutoNum type="circleNumDbPlain"/>
                      </a:pP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工业、农业、商业和金融部门的危机；</a:t>
                      </a: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0004">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1800" b="0" i="0" u="none" strike="noStrike" cap="none" normalizeH="0" baseline="0" dirty="0">
                        <a:ln>
                          <a:noFill/>
                        </a:ln>
                        <a:solidFill>
                          <a:schemeClr val="tx1"/>
                        </a:solidFill>
                        <a:effectLst/>
                        <a:latin typeface="Comic Sans MS" panose="030F0702030302020204" pitchFamily="66" charset="0"/>
                        <a:ea typeface="微软雅黑" panose="020B0503020204020204" charset="-122"/>
                      </a:endParaRPr>
                    </a:p>
                    <a:p>
                      <a:pPr marL="0" marR="0" lvl="0" indent="0" algn="l" defTabSz="914400" rtl="0" eaLnBrk="1" fontAlgn="base" latinLnBrk="0" hangingPunct="1">
                        <a:spcBef>
                          <a:spcPct val="20000"/>
                        </a:spcBef>
                        <a:spcAft>
                          <a:spcPct val="0"/>
                        </a:spcAft>
                        <a:buClrTx/>
                        <a:buSzTx/>
                        <a:buFontTx/>
                        <a:buNone/>
                      </a:pPr>
                      <a:endParaRPr kumimoji="0" lang="zh-CN" altLang="zh-CN" sz="2700" b="1" i="0" u="none" strike="noStrike" cap="none" normalizeH="0" baseline="0" dirty="0">
                        <a:ln>
                          <a:noFill/>
                        </a:ln>
                        <a:solidFill>
                          <a:srgbClr val="FFCC00"/>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514350" marR="0" lvl="0" indent="-514350" algn="l" defTabSz="914400" rtl="0" eaLnBrk="1" fontAlgn="base" latinLnBrk="0" hangingPunct="1">
                        <a:spcBef>
                          <a:spcPct val="20000"/>
                        </a:spcBef>
                        <a:spcAft>
                          <a:spcPct val="0"/>
                        </a:spcAft>
                        <a:buClrTx/>
                        <a:buSzTx/>
                        <a:buFont typeface="+mj-ea"/>
                        <a:buNone/>
                      </a:pP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与</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1933年与1929年相比，</a:t>
                      </a:r>
                      <a:endPar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整个资本主义工业</a:t>
                      </a: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产量</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下降了</a:t>
                      </a:r>
                      <a:r>
                        <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40%</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以上</a:t>
                      </a:r>
                      <a:r>
                        <a:rPr kumimoji="0" lang="zh-CN"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a:t>
                      </a:r>
                      <a:endParaRPr kumimoji="0" lang="en-US"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贸易</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总额缩减了</a:t>
                      </a:r>
                      <a:r>
                        <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70%</a:t>
                      </a:r>
                      <a:r>
                        <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a:t>
                      </a: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大量企业破产</a:t>
                      </a:r>
                      <a:r>
                        <a:rPr kumimoji="0" lang="zh-CN" altLang="en-US"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a:t>
                      </a:r>
                      <a:endParaRPr kumimoji="0" lang="en-US" altLang="zh-CN"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en-US" sz="2400" b="1" i="0" u="none" strike="noStrike" kern="1200" cap="none" normalizeH="0" baseline="0" dirty="0" smtClean="0">
                          <a:ln>
                            <a:noFill/>
                          </a:ln>
                          <a:solidFill>
                            <a:schemeClr val="tx1"/>
                          </a:solidFill>
                          <a:effectLst/>
                          <a:latin typeface="黑体" panose="02010609060101010101" pitchFamily="49" charset="-122"/>
                          <a:ea typeface="黑体" panose="02010609060101010101" pitchFamily="49" charset="-122"/>
                          <a:cs typeface="+mn-cs"/>
                        </a:rPr>
                        <a:t>银行</a:t>
                      </a:r>
                      <a:r>
                        <a:rPr kumimoji="0" lang="zh-CN" altLang="en-US"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倒闭；失业人数激增；穷人衣不御寒</a:t>
                      </a:r>
                      <a:r>
                        <a:rPr kumimoji="0" lang="en-US"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rPr>
                        <a:t>…</a:t>
                      </a: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560">
                <a:tc>
                  <a:txBody>
                    <a:bodyPr/>
                    <a:lstStyle/>
                    <a:p>
                      <a:pPr marL="0" marR="0" lvl="0" indent="0" algn="ctr" defTabSz="914400" rtl="0" eaLnBrk="1" fontAlgn="base" latinLnBrk="0" hangingPunct="1">
                        <a:spcBef>
                          <a:spcPct val="20000"/>
                        </a:spcBef>
                        <a:spcAft>
                          <a:spcPct val="0"/>
                        </a:spcAft>
                        <a:buClrTx/>
                        <a:buSzTx/>
                        <a:buFontTx/>
                        <a:buNone/>
                      </a:pPr>
                      <a:r>
                        <a:rPr kumimoji="0" lang="zh-CN" altLang="en-US" sz="2700" b="1" i="0" u="none" strike="noStrike" cap="none" normalizeH="0" baseline="0" dirty="0" smtClean="0">
                          <a:ln>
                            <a:noFill/>
                          </a:ln>
                          <a:solidFill>
                            <a:srgbClr val="FF0000"/>
                          </a:solidFill>
                          <a:effectLst/>
                          <a:latin typeface="+mn-ea"/>
                          <a:ea typeface="+mn-ea"/>
                        </a:rPr>
                        <a:t>影响</a:t>
                      </a:r>
                      <a:endParaRPr kumimoji="0" lang="zh-CN" altLang="zh-CN" sz="2700" b="1" i="0" u="none" strike="noStrike" cap="none" normalizeH="0" baseline="0" dirty="0">
                        <a:ln>
                          <a:noFill/>
                        </a:ln>
                        <a:solidFill>
                          <a:srgbClr val="FF0000"/>
                        </a:solidFill>
                        <a:effectLst/>
                        <a:latin typeface="+mn-ea"/>
                        <a:ea typeface="+mn-ea"/>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14350" marR="0" lvl="0" indent="-514350" algn="l" defTabSz="914400" rtl="0" eaLnBrk="1" fontAlgn="base" latinLnBrk="0" hangingPunct="1">
                        <a:spcBef>
                          <a:spcPct val="20000"/>
                        </a:spcBef>
                        <a:spcAft>
                          <a:spcPct val="0"/>
                        </a:spcAft>
                        <a:buClrTx/>
                        <a:buSzTx/>
                        <a:buFont typeface="+mj-ea"/>
                        <a:buNone/>
                      </a:pP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740" name="Text Box 20"/>
          <p:cNvSpPr txBox="1"/>
          <p:nvPr/>
        </p:nvSpPr>
        <p:spPr>
          <a:xfrm>
            <a:off x="591588" y="1244510"/>
            <a:ext cx="3263900" cy="507831"/>
          </a:xfrm>
          <a:prstGeom prst="rect">
            <a:avLst/>
          </a:prstGeom>
          <a:noFill/>
          <a:ln w="9525">
            <a:noFill/>
          </a:ln>
        </p:spPr>
        <p:txBody>
          <a:bodyPr>
            <a:spAutoFit/>
          </a:bodyPr>
          <a:lstStyle/>
          <a:p>
            <a:r>
              <a:rPr lang="zh-CN" altLang="zh-CN" sz="2700" b="1" dirty="0">
                <a:solidFill>
                  <a:srgbClr val="000000"/>
                </a:solidFill>
                <a:latin typeface="Times New Roman" panose="02020603050405020304" pitchFamily="18" charset="0"/>
                <a:ea typeface="黑体" panose="02010609060101010101" pitchFamily="49" charset="-122"/>
              </a:rPr>
              <a:t>持续</a:t>
            </a:r>
            <a:r>
              <a:rPr lang="zh-CN" altLang="zh-CN" sz="2700" b="1" dirty="0">
                <a:solidFill>
                  <a:srgbClr val="FF0000"/>
                </a:solidFill>
                <a:latin typeface="Times New Roman" panose="02020603050405020304" pitchFamily="18" charset="0"/>
                <a:ea typeface="黑体" panose="02010609060101010101" pitchFamily="49" charset="-122"/>
              </a:rPr>
              <a:t>时间长</a:t>
            </a:r>
            <a:endParaRPr lang="zh-CN" altLang="zh-CN" sz="2700" b="1" dirty="0">
              <a:solidFill>
                <a:srgbClr val="FF0000"/>
              </a:solidFill>
              <a:latin typeface="Times New Roman" panose="02020603050405020304" pitchFamily="18" charset="0"/>
              <a:ea typeface="黑体" panose="02010609060101010101" pitchFamily="49" charset="-122"/>
            </a:endParaRPr>
          </a:p>
        </p:txBody>
      </p:sp>
      <p:sp>
        <p:nvSpPr>
          <p:cNvPr id="30741" name="Text Box 21"/>
          <p:cNvSpPr txBox="1"/>
          <p:nvPr/>
        </p:nvSpPr>
        <p:spPr>
          <a:xfrm>
            <a:off x="844514" y="3116718"/>
            <a:ext cx="1656184" cy="507831"/>
          </a:xfrm>
          <a:prstGeom prst="rect">
            <a:avLst/>
          </a:prstGeom>
          <a:noFill/>
          <a:ln w="9525">
            <a:noFill/>
          </a:ln>
        </p:spPr>
        <p:txBody>
          <a:bodyPr wrap="square">
            <a:spAutoFit/>
          </a:bodyPr>
          <a:lstStyle/>
          <a:p>
            <a:r>
              <a:rPr lang="zh-CN" altLang="zh-CN" sz="2700" b="1" dirty="0">
                <a:solidFill>
                  <a:srgbClr val="FF0000"/>
                </a:solidFill>
                <a:latin typeface="Times New Roman" panose="02020603050405020304" pitchFamily="18" charset="0"/>
                <a:ea typeface="黑体" panose="02010609060101010101" pitchFamily="49" charset="-122"/>
              </a:rPr>
              <a:t>破坏性大</a:t>
            </a:r>
            <a:endParaRPr lang="zh-CN" altLang="zh-CN" sz="2700" b="1" dirty="0">
              <a:solidFill>
                <a:srgbClr val="FF0000"/>
              </a:solidFill>
              <a:latin typeface="Times New Roman" panose="02020603050405020304" pitchFamily="18" charset="0"/>
              <a:ea typeface="黑体" panose="02010609060101010101" pitchFamily="49" charset="-122"/>
            </a:endParaRPr>
          </a:p>
        </p:txBody>
      </p:sp>
      <p:sp>
        <p:nvSpPr>
          <p:cNvPr id="30742" name="Text Box 22"/>
          <p:cNvSpPr txBox="1"/>
          <p:nvPr/>
        </p:nvSpPr>
        <p:spPr>
          <a:xfrm>
            <a:off x="627436" y="1892581"/>
            <a:ext cx="2090340" cy="507831"/>
          </a:xfrm>
          <a:prstGeom prst="rect">
            <a:avLst/>
          </a:prstGeom>
          <a:noFill/>
          <a:ln w="9525">
            <a:noFill/>
          </a:ln>
        </p:spPr>
        <p:txBody>
          <a:bodyPr wrap="square">
            <a:spAutoFit/>
          </a:bodyPr>
          <a:lstStyle/>
          <a:p>
            <a:r>
              <a:rPr lang="zh-CN" altLang="en-US" sz="2700" b="1" dirty="0">
                <a:solidFill>
                  <a:srgbClr val="FF0000"/>
                </a:solidFill>
                <a:latin typeface="Times New Roman" panose="02020603050405020304" pitchFamily="18" charset="0"/>
                <a:ea typeface="黑体" panose="02010609060101010101" pitchFamily="49" charset="-122"/>
              </a:rPr>
              <a:t>波及</a:t>
            </a:r>
            <a:r>
              <a:rPr lang="zh-CN" altLang="zh-CN" sz="2700" b="1" dirty="0">
                <a:solidFill>
                  <a:srgbClr val="FF0000"/>
                </a:solidFill>
                <a:latin typeface="Times New Roman" panose="02020603050405020304" pitchFamily="18" charset="0"/>
                <a:ea typeface="黑体" panose="02010609060101010101" pitchFamily="49" charset="-122"/>
              </a:rPr>
              <a:t>范围</a:t>
            </a:r>
            <a:r>
              <a:rPr lang="zh-CN" altLang="zh-CN" sz="2700" b="1" dirty="0">
                <a:solidFill>
                  <a:srgbClr val="000000"/>
                </a:solidFill>
                <a:latin typeface="Times New Roman" panose="02020603050405020304" pitchFamily="18" charset="0"/>
                <a:ea typeface="黑体" panose="02010609060101010101" pitchFamily="49" charset="-122"/>
              </a:rPr>
              <a:t> </a:t>
            </a:r>
            <a:r>
              <a:rPr lang="zh-CN" altLang="zh-CN" sz="2700" b="1" dirty="0">
                <a:solidFill>
                  <a:srgbClr val="FF0000"/>
                </a:solidFill>
                <a:latin typeface="Times New Roman" panose="02020603050405020304" pitchFamily="18" charset="0"/>
                <a:ea typeface="黑体" panose="02010609060101010101" pitchFamily="49" charset="-122"/>
              </a:rPr>
              <a:t>广</a:t>
            </a:r>
            <a:endParaRPr lang="zh-CN" altLang="zh-CN" sz="2700" b="1" dirty="0">
              <a:solidFill>
                <a:srgbClr val="FF0000"/>
              </a:solidFill>
              <a:latin typeface="Times New Roman" panose="02020603050405020304" pitchFamily="18" charset="0"/>
              <a:ea typeface="黑体" panose="02010609060101010101" pitchFamily="49" charset="-122"/>
            </a:endParaRPr>
          </a:p>
        </p:txBody>
      </p:sp>
      <p:sp>
        <p:nvSpPr>
          <p:cNvPr id="67609" name="Text Box 2"/>
          <p:cNvSpPr txBox="1"/>
          <p:nvPr/>
        </p:nvSpPr>
        <p:spPr>
          <a:xfrm>
            <a:off x="2411760" y="126906"/>
            <a:ext cx="5184576" cy="523348"/>
          </a:xfrm>
          <a:prstGeom prst="rect">
            <a:avLst/>
          </a:prstGeom>
          <a:noFill/>
          <a:ln w="9525" cap="flat" cmpd="sng">
            <a:noFill/>
            <a:prstDash val="solid"/>
            <a:miter/>
            <a:headEnd type="none" w="med" len="med"/>
            <a:tailEnd type="none" w="med" len="med"/>
          </a:ln>
        </p:spPr>
        <p:txBody>
          <a:bodyPr wrap="square">
            <a:spAutoFit/>
          </a:bodyPr>
          <a:lstStyle/>
          <a:p>
            <a:r>
              <a:rPr lang="en-US" altLang="zh-CN" sz="2800" b="1" dirty="0">
                <a:latin typeface="Times New Roman" panose="02020603050405020304" pitchFamily="18" charset="0"/>
                <a:ea typeface="黑体" panose="02010609060101010101" pitchFamily="49" charset="-122"/>
              </a:rPr>
              <a:t>1929</a:t>
            </a:r>
            <a:r>
              <a:rPr lang="zh-CN" altLang="en-US" sz="2800" b="1" dirty="0">
                <a:latin typeface="Times New Roman" panose="02020603050405020304" pitchFamily="18" charset="0"/>
                <a:ea typeface="黑体" panose="02010609060101010101" pitchFamily="49" charset="-122"/>
              </a:rPr>
              <a:t>年经济大危机的特点及影响</a:t>
            </a:r>
            <a:endParaRPr lang="zh-CN" altLang="en-US" sz="2800" b="1" dirty="0">
              <a:latin typeface="Times New Roman" panose="02020603050405020304" pitchFamily="18" charset="0"/>
              <a:ea typeface="黑体" panose="02010609060101010101" pitchFamily="49" charset="-122"/>
            </a:endParaRPr>
          </a:p>
        </p:txBody>
      </p:sp>
      <p:sp>
        <p:nvSpPr>
          <p:cNvPr id="7" name="TextBox 6"/>
          <p:cNvSpPr txBox="1"/>
          <p:nvPr/>
        </p:nvSpPr>
        <p:spPr>
          <a:xfrm>
            <a:off x="2693720" y="4371950"/>
            <a:ext cx="6048672" cy="400110"/>
          </a:xfrm>
          <a:prstGeom prst="rect">
            <a:avLst/>
          </a:prstGeom>
          <a:noFill/>
          <a:ln w="9525">
            <a:noFill/>
          </a:ln>
        </p:spPr>
        <p:txBody>
          <a:bodyPr wrap="square">
            <a:spAutoFit/>
          </a:bodyPr>
          <a:lstStyle/>
          <a:p>
            <a:pPr marL="386080" indent="-386080">
              <a:spcBef>
                <a:spcPct val="20000"/>
              </a:spcBef>
              <a:buFont typeface="微软雅黑" panose="020B0503020204020204" charset="-122"/>
              <a:buAutoNum type="circleNumDbPlain"/>
            </a:pPr>
            <a:r>
              <a:rPr lang="zh-CN" altLang="en-US" sz="2000" b="1" dirty="0">
                <a:latin typeface="黑体" panose="02010609060101010101" pitchFamily="49" charset="-122"/>
                <a:ea typeface="黑体" panose="02010609060101010101" pitchFamily="49" charset="-122"/>
                <a:sym typeface="+mn-ea"/>
              </a:rPr>
              <a:t>经济：造成生产下降，物质损失，生活水平下降；</a:t>
            </a:r>
            <a:endParaRPr lang="en-US" altLang="zh-CN" sz="2000" b="1" dirty="0">
              <a:latin typeface="黑体" panose="02010609060101010101" pitchFamily="49" charset="-122"/>
              <a:ea typeface="黑体" panose="02010609060101010101" pitchFamily="49" charset="-122"/>
              <a:sym typeface="+mn-ea"/>
            </a:endParaRPr>
          </a:p>
        </p:txBody>
      </p:sp>
      <p:sp>
        <p:nvSpPr>
          <p:cNvPr id="9" name="下箭头 8"/>
          <p:cNvSpPr/>
          <p:nvPr/>
        </p:nvSpPr>
        <p:spPr>
          <a:xfrm>
            <a:off x="4067944" y="3791858"/>
            <a:ext cx="198040" cy="576262"/>
          </a:xfrm>
          <a:prstGeom prst="downArrow">
            <a:avLst>
              <a:gd name="adj1" fmla="val 50000"/>
              <a:gd name="adj2" fmla="val 51436"/>
            </a:avLst>
          </a:prstGeom>
          <a:solidFill>
            <a:srgbClr val="FF0000"/>
          </a:solidFill>
          <a:ln w="25400" cap="flat" cmpd="sng">
            <a:solidFill>
              <a:srgbClr val="FF0000"/>
            </a:solidFill>
            <a:prstDash val="solid"/>
            <a:round/>
            <a:headEnd type="none" w="med" len="med"/>
            <a:tailEnd type="none" w="med" len="med"/>
          </a:ln>
        </p:spPr>
        <p:txBody>
          <a:bodyPr/>
          <a:lstStyle/>
          <a:p>
            <a:endParaRPr lang="zh-CN" altLang="en-US" dirty="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TextBox 3"/>
          <p:cNvSpPr txBox="1">
            <a:spLocks noChangeArrowheads="1"/>
          </p:cNvSpPr>
          <p:nvPr/>
        </p:nvSpPr>
        <p:spPr bwMode="auto">
          <a:xfrm>
            <a:off x="611560" y="699542"/>
            <a:ext cx="8280920" cy="3953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indent="457200" algn="just" eaLnBrk="1" hangingPunct="1">
              <a:lnSpc>
                <a:spcPct val="125000"/>
              </a:lnSpc>
              <a:spcBef>
                <a:spcPct val="0"/>
              </a:spcBef>
              <a:buFontTx/>
              <a:buNone/>
            </a:pPr>
            <a:r>
              <a:rPr lang="zh-CN" altLang="en-US" sz="2400" dirty="0">
                <a:latin typeface="黑体" panose="02010609060101010101" pitchFamily="49" charset="-122"/>
                <a:ea typeface="黑体" panose="02010609060101010101" pitchFamily="49" charset="-122"/>
                <a:cs typeface="华文楷体" panose="02010600040101010101" charset="-122"/>
              </a:rPr>
              <a:t>兰迪和卡文是生活在美国的一对情侣，他们对于未来的生活，并没有多大的忧虑，因为他们轻轻松松就按揭了一套房子，甚至连家里的家具等都是商家追着让他们分期付款购买的，美好的日子将要临近，在</a:t>
            </a:r>
            <a:r>
              <a:rPr lang="en-US" altLang="zh-CN" sz="2400" dirty="0">
                <a:latin typeface="黑体" panose="02010609060101010101" pitchFamily="49" charset="-122"/>
                <a:ea typeface="黑体" panose="02010609060101010101" pitchFamily="49" charset="-122"/>
                <a:cs typeface="华文楷体" panose="02010600040101010101" charset="-122"/>
              </a:rPr>
              <a:t>1929</a:t>
            </a:r>
            <a:r>
              <a:rPr lang="zh-CN" altLang="en-US" sz="2400" dirty="0">
                <a:latin typeface="黑体" panose="02010609060101010101" pitchFamily="49" charset="-122"/>
                <a:ea typeface="黑体" panose="02010609060101010101" pitchFamily="49" charset="-122"/>
                <a:cs typeface="华文楷体" panose="02010600040101010101" charset="-122"/>
              </a:rPr>
              <a:t>年</a:t>
            </a:r>
            <a:r>
              <a:rPr lang="en-US" altLang="zh-CN" sz="2400" dirty="0">
                <a:latin typeface="黑体" panose="02010609060101010101" pitchFamily="49" charset="-122"/>
                <a:ea typeface="黑体" panose="02010609060101010101" pitchFamily="49" charset="-122"/>
                <a:cs typeface="华文楷体" panose="02010600040101010101" charset="-122"/>
              </a:rPr>
              <a:t>10</a:t>
            </a:r>
            <a:r>
              <a:rPr lang="zh-CN" altLang="en-US" sz="2400" dirty="0">
                <a:latin typeface="黑体" panose="02010609060101010101" pitchFamily="49" charset="-122"/>
                <a:ea typeface="黑体" panose="02010609060101010101" pitchFamily="49" charset="-122"/>
                <a:cs typeface="华文楷体" panose="02010600040101010101" charset="-122"/>
              </a:rPr>
              <a:t>月底的一天，他们准备去把银行卡里的一点余额取出来再买点东西，可是他们去后发现，银行大门紧闭，外面排起了长长的队伍</a:t>
            </a:r>
            <a:r>
              <a:rPr lang="en-US" altLang="zh-CN" sz="2400" dirty="0">
                <a:latin typeface="黑体" panose="02010609060101010101" pitchFamily="49" charset="-122"/>
                <a:ea typeface="黑体" panose="02010609060101010101" pitchFamily="49" charset="-122"/>
                <a:cs typeface="华文楷体" panose="02010600040101010101" charset="-122"/>
              </a:rPr>
              <a:t>……</a:t>
            </a:r>
            <a:r>
              <a:rPr lang="zh-CN" altLang="en-US" sz="2400" dirty="0">
                <a:latin typeface="黑体" panose="02010609060101010101" pitchFamily="49" charset="-122"/>
                <a:ea typeface="黑体" panose="02010609060101010101" pitchFamily="49" charset="-122"/>
                <a:cs typeface="华文楷体" panose="02010600040101010101" charset="-122"/>
              </a:rPr>
              <a:t>遍足几家银行都是这样，不久发现，银行破产了</a:t>
            </a:r>
            <a:r>
              <a:rPr lang="en-US" altLang="zh-CN" sz="2400" dirty="0">
                <a:latin typeface="黑体" panose="02010609060101010101" pitchFamily="49" charset="-122"/>
                <a:ea typeface="黑体" panose="02010609060101010101" pitchFamily="49" charset="-122"/>
                <a:cs typeface="华文楷体" panose="02010600040101010101" charset="-122"/>
              </a:rPr>
              <a:t>……</a:t>
            </a:r>
            <a:r>
              <a:rPr lang="zh-CN" altLang="en-US" sz="2400" dirty="0">
                <a:latin typeface="黑体" panose="02010609060101010101" pitchFamily="49" charset="-122"/>
                <a:ea typeface="黑体" panose="02010609060101010101" pitchFamily="49" charset="-122"/>
                <a:cs typeface="华文楷体" panose="02010600040101010101" charset="-122"/>
              </a:rPr>
              <a:t>大量超市、企业倒闭，他们自己还丢了工作，身边亲朋好友也是陷入万劫不复之地，他们的婚礼，被迫</a:t>
            </a:r>
            <a:r>
              <a:rPr lang="en-US" altLang="zh-CN" sz="2400" dirty="0">
                <a:latin typeface="黑体" panose="02010609060101010101" pitchFamily="49" charset="-122"/>
                <a:ea typeface="黑体" panose="02010609060101010101" pitchFamily="49" charset="-122"/>
                <a:cs typeface="华文楷体" panose="02010600040101010101" charset="-122"/>
              </a:rPr>
              <a:t>…..</a:t>
            </a:r>
            <a:r>
              <a:rPr lang="zh-CN" altLang="en-US" sz="2400" dirty="0">
                <a:latin typeface="黑体" panose="02010609060101010101" pitchFamily="49" charset="-122"/>
                <a:ea typeface="黑体" panose="02010609060101010101" pitchFamily="49" charset="-122"/>
                <a:cs typeface="华文楷体" panose="02010600040101010101" charset="-122"/>
              </a:rPr>
              <a:t>这究竟是怎么了？</a:t>
            </a:r>
            <a:endParaRPr lang="zh-CN" altLang="en-US" sz="2400" dirty="0">
              <a:latin typeface="黑体" panose="02010609060101010101" pitchFamily="49" charset="-122"/>
              <a:ea typeface="黑体" panose="02010609060101010101" pitchFamily="49" charset="-122"/>
              <a:cs typeface="华文楷体"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3" name="Group 3"/>
          <p:cNvGraphicFramePr>
            <a:graphicFrameLocks noGrp="1"/>
          </p:cNvGraphicFramePr>
          <p:nvPr>
            <p:custDataLst>
              <p:tags r:id="rId1"/>
            </p:custDataLst>
          </p:nvPr>
        </p:nvGraphicFramePr>
        <p:xfrm>
          <a:off x="609720" y="774978"/>
          <a:ext cx="8172400" cy="4032448"/>
        </p:xfrm>
        <a:graphic>
          <a:graphicData uri="http://schemas.openxmlformats.org/drawingml/2006/table">
            <a:tbl>
              <a:tblPr/>
              <a:tblGrid>
                <a:gridCol w="2058013"/>
                <a:gridCol w="6114387"/>
              </a:tblGrid>
              <a:tr h="473196">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r>
                        <a:rPr kumimoji="0" lang="zh-CN" altLang="zh-CN" sz="2400" b="1"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r>
                        <a:rPr kumimoji="0" lang="zh-CN" altLang="zh-CN" sz="2400" b="1" i="0" u="none" strike="noStrike" cap="none" normalizeH="0" baseline="0" dirty="0">
                          <a:ln>
                            <a:noFill/>
                          </a:ln>
                          <a:solidFill>
                            <a:schemeClr val="tx1"/>
                          </a:solidFill>
                          <a:effectLst/>
                          <a:latin typeface="Comic Sans MS" panose="030F0702030302020204" pitchFamily="66" charset="0"/>
                          <a:ea typeface="黑体" panose="02010609060101010101" pitchFamily="49" charset="-122"/>
                        </a:rPr>
                        <a:t>特点</a:t>
                      </a:r>
                      <a:endParaRPr kumimoji="0" lang="zh-CN" altLang="zh-CN" sz="2400" b="1" i="0" u="none" strike="noStrike" cap="none" normalizeH="0" baseline="0" dirty="0">
                        <a:ln>
                          <a:noFill/>
                        </a:ln>
                        <a:solidFill>
                          <a:schemeClr val="tx1"/>
                        </a:solidFill>
                        <a:effectLst/>
                        <a:latin typeface="Comic Sans MS" panose="030F0702030302020204" pitchFamily="66" charset="0"/>
                        <a:ea typeface="黑体" panose="02010609060101010101" pitchFamily="49"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 typeface="+mj-ea"/>
                        <a:buNone/>
                      </a:pPr>
                      <a:r>
                        <a:rPr kumimoji="0" lang="zh-CN" altLang="zh-CN" sz="2400" b="1" i="0" u="none" strike="noStrike" cap="none" normalizeH="0" baseline="0" dirty="0">
                          <a:ln>
                            <a:noFill/>
                          </a:ln>
                          <a:solidFill>
                            <a:schemeClr val="tx1"/>
                          </a:solidFill>
                          <a:effectLst/>
                          <a:latin typeface="Comic Sans MS" panose="030F0702030302020204" pitchFamily="66" charset="0"/>
                          <a:ea typeface="微软雅黑" panose="020B0503020204020204" charset="-122"/>
                        </a:rPr>
                        <a:t>              </a:t>
                      </a:r>
                      <a:r>
                        <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表    现</a:t>
                      </a:r>
                      <a:endParaRPr kumimoji="0" lang="zh-CN" altLang="zh-CN" sz="2400" b="1"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700">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1800" b="0" i="0" u="none" strike="noStrike" cap="none" normalizeH="0" baseline="0" dirty="0">
                        <a:ln>
                          <a:noFill/>
                        </a:ln>
                        <a:solidFill>
                          <a:schemeClr val="tx1"/>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457200" marR="0" lvl="0" indent="-457200" algn="l" defTabSz="914400" rtl="0" eaLnBrk="1" fontAlgn="base" latinLnBrk="0" hangingPunct="1">
                        <a:lnSpc>
                          <a:spcPct val="100000"/>
                        </a:lnSpc>
                        <a:spcBef>
                          <a:spcPct val="20000"/>
                        </a:spcBef>
                        <a:spcAft>
                          <a:spcPct val="0"/>
                        </a:spcAft>
                        <a:buClrTx/>
                        <a:buSzTx/>
                        <a:buFont typeface="+mj-ea"/>
                        <a:buAutoNum type="circleNumDbPlain"/>
                        <a:defRPr/>
                      </a:pPr>
                      <a:r>
                        <a:rPr kumimoji="0" lang="zh-CN" altLang="zh-CN" sz="2400" b="1" i="0" u="none" strike="noStrike" cap="none" normalizeH="0" baseline="0" dirty="0">
                          <a:ln>
                            <a:noFill/>
                          </a:ln>
                          <a:solidFill>
                            <a:schemeClr val="bg1">
                              <a:lumMod val="85000"/>
                            </a:schemeClr>
                          </a:solidFill>
                          <a:effectLst/>
                          <a:latin typeface="黑体" panose="02010609060101010101" pitchFamily="49" charset="-122"/>
                          <a:ea typeface="黑体" panose="02010609060101010101" pitchFamily="49" charset="-122"/>
                        </a:rPr>
                        <a:t>从1929年到1933年，前后共5个年头；</a:t>
                      </a:r>
                      <a:r>
                        <a:rPr kumimoji="0" lang="zh-CN" altLang="zh-CN" sz="2400" b="0" i="0" u="none" strike="noStrike" cap="none" normalizeH="0" baseline="0" dirty="0">
                          <a:ln>
                            <a:noFill/>
                          </a:ln>
                          <a:solidFill>
                            <a:schemeClr val="bg1">
                              <a:lumMod val="85000"/>
                            </a:schemeClr>
                          </a:solidFill>
                          <a:effectLst/>
                          <a:latin typeface="Comic Sans MS" panose="030F0702030302020204" pitchFamily="66" charset="0"/>
                          <a:ea typeface="微软雅黑" panose="020B0503020204020204" charset="-122"/>
                        </a:rPr>
                        <a:t> </a:t>
                      </a:r>
                      <a:endParaRPr kumimoji="0" lang="zh-CN" altLang="zh-CN" sz="2400" b="1" i="0" u="none" strike="noStrike" cap="none" normalizeH="0" baseline="0" dirty="0">
                        <a:ln>
                          <a:noFill/>
                        </a:ln>
                        <a:solidFill>
                          <a:schemeClr val="bg1">
                            <a:lumMod val="85000"/>
                          </a:schemeClr>
                        </a:solidFill>
                        <a:effectLst/>
                        <a:latin typeface="黑体" panose="02010609060101010101" pitchFamily="49" charset="-122"/>
                        <a:ea typeface="黑体" panose="02010609060101010101" pitchFamily="49" charset="-122"/>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32190">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2400" b="1" i="0" u="none" strike="noStrike" cap="none" normalizeH="0" baseline="0" dirty="0">
                        <a:ln>
                          <a:noFill/>
                        </a:ln>
                        <a:solidFill>
                          <a:srgbClr val="FFCC00"/>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457200" marR="0" lvl="0" indent="-457200" algn="l" defTabSz="914400" rtl="0" eaLnBrk="1" fontAlgn="base" latinLnBrk="0" hangingPunct="1">
                        <a:spcBef>
                          <a:spcPct val="20000"/>
                        </a:spcBef>
                        <a:spcAft>
                          <a:spcPct val="0"/>
                        </a:spcAft>
                        <a:buClrTx/>
                        <a:buSzTx/>
                        <a:buFont typeface="+mj-ea"/>
                        <a:buAutoNum type="circleNumDbPlain"/>
                      </a:pP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影响到整个资本主义世界</a:t>
                      </a:r>
                      <a:endParaRPr kumimoji="0" lang="en-US"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endParaRPr>
                    </a:p>
                    <a:p>
                      <a:pPr marL="457200" marR="0" lvl="0" indent="-457200" algn="l" defTabSz="914400" rtl="0" eaLnBrk="1" fontAlgn="base" latinLnBrk="0" hangingPunct="1">
                        <a:spcBef>
                          <a:spcPct val="20000"/>
                        </a:spcBef>
                        <a:spcAft>
                          <a:spcPct val="0"/>
                        </a:spcAft>
                        <a:buClrTx/>
                        <a:buSzTx/>
                        <a:buFont typeface="+mj-ea"/>
                        <a:buAutoNum type="circleNumDbPlain"/>
                      </a:pP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工业、农业、商业和金融部门的危机；</a:t>
                      </a:r>
                      <a:endPar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30004">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0" marR="0" lvl="0" indent="0" algn="l" defTabSz="914400" rtl="0" eaLnBrk="1" fontAlgn="base" latinLnBrk="0" hangingPunct="1">
                        <a:spcBef>
                          <a:spcPct val="20000"/>
                        </a:spcBef>
                        <a:spcAft>
                          <a:spcPct val="0"/>
                        </a:spcAft>
                        <a:buClrTx/>
                        <a:buSzTx/>
                        <a:buFontTx/>
                        <a:buNone/>
                      </a:pPr>
                      <a:endParaRPr kumimoji="0" lang="zh-CN" altLang="zh-CN" sz="1800" b="0" i="0" u="none" strike="noStrike" cap="none" normalizeH="0" baseline="0" dirty="0">
                        <a:ln>
                          <a:noFill/>
                        </a:ln>
                        <a:solidFill>
                          <a:schemeClr val="tx1"/>
                        </a:solidFill>
                        <a:effectLst/>
                        <a:latin typeface="Comic Sans MS" panose="030F0702030302020204" pitchFamily="66" charset="0"/>
                        <a:ea typeface="微软雅黑" panose="020B0503020204020204" charset="-122"/>
                      </a:endParaRPr>
                    </a:p>
                    <a:p>
                      <a:pPr marL="0" marR="0" lvl="0" indent="0" algn="l" defTabSz="914400" rtl="0" eaLnBrk="1" fontAlgn="base" latinLnBrk="0" hangingPunct="1">
                        <a:spcBef>
                          <a:spcPct val="20000"/>
                        </a:spcBef>
                        <a:spcAft>
                          <a:spcPct val="0"/>
                        </a:spcAft>
                        <a:buClrTx/>
                        <a:buSzTx/>
                        <a:buFontTx/>
                        <a:buNone/>
                      </a:pPr>
                      <a:endParaRPr kumimoji="0" lang="zh-CN" altLang="zh-CN" sz="2700" b="1" i="0" u="none" strike="noStrike" cap="none" normalizeH="0" baseline="0" dirty="0">
                        <a:ln>
                          <a:noFill/>
                        </a:ln>
                        <a:solidFill>
                          <a:srgbClr val="FFCC00"/>
                        </a:solidFill>
                        <a:effectLst/>
                        <a:latin typeface="Comic Sans MS" panose="030F0702030302020204" pitchFamily="66" charset="0"/>
                        <a:ea typeface="微软雅黑" panose="020B0503020204020204" charset="-122"/>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400">
                          <a:solidFill>
                            <a:schemeClr val="tx1"/>
                          </a:solidFill>
                          <a:latin typeface="Comic Sans MS" panose="030F0702030302020204" pitchFamily="66" charset="0"/>
                          <a:ea typeface="微软雅黑" panose="020B0503020204020204" charset="-122"/>
                        </a:defRPr>
                      </a:lvl1pPr>
                      <a:lvl2pPr>
                        <a:spcBef>
                          <a:spcPct val="20000"/>
                        </a:spcBef>
                        <a:defRPr sz="2000">
                          <a:solidFill>
                            <a:schemeClr val="tx1"/>
                          </a:solidFill>
                          <a:latin typeface="Comic Sans MS" panose="030F0702030302020204" pitchFamily="66" charset="0"/>
                          <a:ea typeface="微软雅黑" panose="020B0503020204020204" charset="-122"/>
                        </a:defRPr>
                      </a:lvl2pPr>
                      <a:lvl3pPr>
                        <a:spcBef>
                          <a:spcPct val="20000"/>
                        </a:spcBef>
                        <a:defRPr>
                          <a:solidFill>
                            <a:schemeClr val="tx1"/>
                          </a:solidFill>
                          <a:latin typeface="Comic Sans MS" panose="030F0702030302020204" pitchFamily="66" charset="0"/>
                          <a:ea typeface="微软雅黑" panose="020B0503020204020204" charset="-122"/>
                        </a:defRPr>
                      </a:lvl3pPr>
                      <a:lvl4pPr>
                        <a:spcBef>
                          <a:spcPct val="20000"/>
                        </a:spcBef>
                        <a:defRPr sz="1600">
                          <a:solidFill>
                            <a:schemeClr val="tx1"/>
                          </a:solidFill>
                          <a:latin typeface="Comic Sans MS" panose="030F0702030302020204" pitchFamily="66" charset="0"/>
                          <a:ea typeface="微软雅黑" panose="020B0503020204020204" charset="-122"/>
                        </a:defRPr>
                      </a:lvl4pPr>
                      <a:lvl5pPr>
                        <a:spcBef>
                          <a:spcPct val="20000"/>
                        </a:spcBef>
                        <a:defRPr sz="1600">
                          <a:solidFill>
                            <a:schemeClr val="tx1"/>
                          </a:solidFill>
                          <a:latin typeface="Comic Sans MS" panose="030F0702030302020204" pitchFamily="66" charset="0"/>
                          <a:ea typeface="微软雅黑" panose="020B0503020204020204" charset="-122"/>
                        </a:defRPr>
                      </a:lvl5pPr>
                      <a:lvl6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6pPr>
                      <a:lvl7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7pPr>
                      <a:lvl8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8pPr>
                      <a:lvl9pPr fontAlgn="base">
                        <a:spcBef>
                          <a:spcPct val="20000"/>
                        </a:spcBef>
                        <a:spcAft>
                          <a:spcPct val="0"/>
                        </a:spcAft>
                        <a:defRPr sz="1600">
                          <a:solidFill>
                            <a:schemeClr val="tx1"/>
                          </a:solidFill>
                          <a:latin typeface="Comic Sans MS" panose="030F0702030302020204" pitchFamily="66" charset="0"/>
                          <a:ea typeface="微软雅黑" panose="020B0503020204020204" charset="-122"/>
                        </a:defRPr>
                      </a:lvl9pPr>
                    </a:lstStyle>
                    <a:p>
                      <a:pPr marL="514350" marR="0" lvl="0" indent="-514350" algn="l" defTabSz="914400" rtl="0" eaLnBrk="1" fontAlgn="base" latinLnBrk="0" hangingPunct="1">
                        <a:spcBef>
                          <a:spcPct val="20000"/>
                        </a:spcBef>
                        <a:spcAft>
                          <a:spcPct val="0"/>
                        </a:spcAft>
                        <a:buClrTx/>
                        <a:buSzTx/>
                        <a:buFont typeface="+mj-ea"/>
                        <a:buNone/>
                      </a:pPr>
                      <a:r>
                        <a:rPr kumimoji="0" lang="zh-CN" altLang="en-US"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与</a:t>
                      </a: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1933年与1929年相比，</a:t>
                      </a:r>
                      <a:endParaRPr kumimoji="0" lang="en-US"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整个资本主义工业</a:t>
                      </a:r>
                      <a:r>
                        <a:rPr kumimoji="0" lang="zh-CN" altLang="en-US"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产量</a:t>
                      </a: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下降了</a:t>
                      </a:r>
                      <a:r>
                        <a:rPr kumimoji="0" lang="en-US"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40%</a:t>
                      </a: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以上</a:t>
                      </a:r>
                      <a:r>
                        <a:rPr kumimoji="0" lang="zh-CN" altLang="zh-CN" sz="2400" b="1" i="0" u="none" strike="noStrike" kern="1200" cap="none" normalizeH="0" baseline="0" dirty="0" smtClean="0">
                          <a:ln>
                            <a:noFill/>
                          </a:ln>
                          <a:solidFill>
                            <a:schemeClr val="bg1">
                              <a:lumMod val="85000"/>
                            </a:schemeClr>
                          </a:solidFill>
                          <a:effectLst/>
                          <a:latin typeface="黑体" panose="02010609060101010101" pitchFamily="49" charset="-122"/>
                          <a:ea typeface="黑体" panose="02010609060101010101" pitchFamily="49" charset="-122"/>
                          <a:cs typeface="+mn-cs"/>
                        </a:rPr>
                        <a:t>，</a:t>
                      </a:r>
                      <a:endParaRPr kumimoji="0" lang="en-US" altLang="zh-CN" sz="2400" b="1" i="0" u="none" strike="noStrike" kern="1200" cap="none" normalizeH="0" baseline="0" dirty="0" smtClean="0">
                        <a:ln>
                          <a:noFill/>
                        </a:ln>
                        <a:solidFill>
                          <a:schemeClr val="bg1">
                            <a:lumMod val="85000"/>
                          </a:schemeClr>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zh-CN" sz="2400" b="1" i="0" u="none" strike="noStrike" kern="1200" cap="none" normalizeH="0" baseline="0" dirty="0" smtClean="0">
                          <a:ln>
                            <a:noFill/>
                          </a:ln>
                          <a:solidFill>
                            <a:schemeClr val="bg1">
                              <a:lumMod val="85000"/>
                            </a:schemeClr>
                          </a:solidFill>
                          <a:effectLst/>
                          <a:latin typeface="黑体" panose="02010609060101010101" pitchFamily="49" charset="-122"/>
                          <a:ea typeface="黑体" panose="02010609060101010101" pitchFamily="49" charset="-122"/>
                          <a:cs typeface="+mn-cs"/>
                        </a:rPr>
                        <a:t>贸易</a:t>
                      </a: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总额缩减了</a:t>
                      </a:r>
                      <a:r>
                        <a:rPr kumimoji="0" lang="en-US"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70%</a:t>
                      </a:r>
                      <a:r>
                        <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a:t>
                      </a:r>
                      <a:r>
                        <a:rPr kumimoji="0" lang="zh-CN" altLang="en-US"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大量企业破产</a:t>
                      </a:r>
                      <a:r>
                        <a:rPr kumimoji="0" lang="zh-CN" altLang="en-US" sz="2400" b="1" i="0" u="none" strike="noStrike" kern="1200" cap="none" normalizeH="0" baseline="0" dirty="0" smtClean="0">
                          <a:ln>
                            <a:noFill/>
                          </a:ln>
                          <a:solidFill>
                            <a:schemeClr val="bg1">
                              <a:lumMod val="85000"/>
                            </a:schemeClr>
                          </a:solidFill>
                          <a:effectLst/>
                          <a:latin typeface="黑体" panose="02010609060101010101" pitchFamily="49" charset="-122"/>
                          <a:ea typeface="黑体" panose="02010609060101010101" pitchFamily="49" charset="-122"/>
                          <a:cs typeface="+mn-cs"/>
                        </a:rPr>
                        <a:t>，</a:t>
                      </a:r>
                      <a:endParaRPr kumimoji="0" lang="en-US" altLang="zh-CN" sz="2400" b="1" i="0" u="none" strike="noStrike" kern="1200" cap="none" normalizeH="0" baseline="0" dirty="0" smtClean="0">
                        <a:ln>
                          <a:noFill/>
                        </a:ln>
                        <a:solidFill>
                          <a:schemeClr val="bg1">
                            <a:lumMod val="85000"/>
                          </a:schemeClr>
                        </a:solidFill>
                        <a:effectLst/>
                        <a:latin typeface="黑体" panose="02010609060101010101" pitchFamily="49" charset="-122"/>
                        <a:ea typeface="黑体" panose="02010609060101010101" pitchFamily="49" charset="-122"/>
                        <a:cs typeface="+mn-cs"/>
                      </a:endParaRPr>
                    </a:p>
                    <a:p>
                      <a:pPr marL="514350" marR="0" lvl="0" indent="-514350" algn="l" defTabSz="914400" rtl="0" eaLnBrk="1" fontAlgn="base" latinLnBrk="0" hangingPunct="1">
                        <a:spcBef>
                          <a:spcPct val="20000"/>
                        </a:spcBef>
                        <a:spcAft>
                          <a:spcPct val="0"/>
                        </a:spcAft>
                        <a:buClrTx/>
                        <a:buSzTx/>
                        <a:buFont typeface="+mj-ea"/>
                        <a:buNone/>
                      </a:pPr>
                      <a:r>
                        <a:rPr kumimoji="0" lang="zh-CN" altLang="en-US" sz="2400" b="1" i="0" u="none" strike="noStrike" kern="1200" cap="none" normalizeH="0" baseline="0" dirty="0" smtClean="0">
                          <a:ln>
                            <a:noFill/>
                          </a:ln>
                          <a:solidFill>
                            <a:schemeClr val="bg1">
                              <a:lumMod val="85000"/>
                            </a:schemeClr>
                          </a:solidFill>
                          <a:effectLst/>
                          <a:latin typeface="黑体" panose="02010609060101010101" pitchFamily="49" charset="-122"/>
                          <a:ea typeface="黑体" panose="02010609060101010101" pitchFamily="49" charset="-122"/>
                          <a:cs typeface="+mn-cs"/>
                        </a:rPr>
                        <a:t>银行</a:t>
                      </a:r>
                      <a:r>
                        <a:rPr kumimoji="0" lang="zh-CN" altLang="en-US"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倒闭；失业人数激增；穷人衣不御寒</a:t>
                      </a:r>
                      <a:r>
                        <a:rPr kumimoji="0" lang="en-US"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rPr>
                        <a:t>…</a:t>
                      </a:r>
                      <a:endParaRPr kumimoji="0" lang="zh-CN" altLang="zh-CN" sz="2400" b="1" i="0" u="none" strike="noStrike" kern="1200" cap="none" normalizeH="0" baseline="0" dirty="0">
                        <a:ln>
                          <a:noFill/>
                        </a:ln>
                        <a:solidFill>
                          <a:schemeClr val="bg1">
                            <a:lumMod val="85000"/>
                          </a:schemeClr>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560">
                <a:tc>
                  <a:txBody>
                    <a:bodyPr/>
                    <a:lstStyle/>
                    <a:p>
                      <a:pPr marL="0" marR="0" lvl="0" indent="0" algn="ctr" defTabSz="914400" rtl="0" eaLnBrk="1" fontAlgn="base" latinLnBrk="0" hangingPunct="1">
                        <a:spcBef>
                          <a:spcPct val="20000"/>
                        </a:spcBef>
                        <a:spcAft>
                          <a:spcPct val="0"/>
                        </a:spcAft>
                        <a:buClrTx/>
                        <a:buSzTx/>
                        <a:buFontTx/>
                        <a:buNone/>
                      </a:pPr>
                      <a:r>
                        <a:rPr kumimoji="0" lang="zh-CN" altLang="en-US" sz="2700" b="1" i="0" u="none" strike="noStrike" cap="none" normalizeH="0" baseline="0" dirty="0" smtClean="0">
                          <a:ln>
                            <a:noFill/>
                          </a:ln>
                          <a:solidFill>
                            <a:srgbClr val="FF0000"/>
                          </a:solidFill>
                          <a:effectLst/>
                          <a:latin typeface="+mn-ea"/>
                          <a:ea typeface="+mn-ea"/>
                        </a:rPr>
                        <a:t>影响</a:t>
                      </a:r>
                      <a:endParaRPr kumimoji="0" lang="zh-CN" altLang="zh-CN" sz="2700" b="1" i="0" u="none" strike="noStrike" cap="none" normalizeH="0" baseline="0" dirty="0">
                        <a:ln>
                          <a:noFill/>
                        </a:ln>
                        <a:solidFill>
                          <a:srgbClr val="FF0000"/>
                        </a:solidFill>
                        <a:effectLst/>
                        <a:latin typeface="+mn-ea"/>
                        <a:ea typeface="+mn-ea"/>
                      </a:endParaRPr>
                    </a:p>
                  </a:txBody>
                  <a:tcPr marT="34294" marB="3429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514350" marR="0" lvl="0" indent="-514350" algn="l" defTabSz="914400" rtl="0" eaLnBrk="1" fontAlgn="base" latinLnBrk="0" hangingPunct="1">
                        <a:spcBef>
                          <a:spcPct val="20000"/>
                        </a:spcBef>
                        <a:spcAft>
                          <a:spcPct val="0"/>
                        </a:spcAft>
                        <a:buClrTx/>
                        <a:buSzTx/>
                        <a:buFont typeface="+mj-ea"/>
                        <a:buNone/>
                      </a:pPr>
                      <a:endParaRPr kumimoji="0" lang="zh-CN" altLang="zh-CN" sz="2400" b="1"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T="34294" marB="3429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0740" name="Text Box 20"/>
          <p:cNvSpPr txBox="1"/>
          <p:nvPr/>
        </p:nvSpPr>
        <p:spPr>
          <a:xfrm>
            <a:off x="591588" y="1244510"/>
            <a:ext cx="3263900" cy="507831"/>
          </a:xfrm>
          <a:prstGeom prst="rect">
            <a:avLst/>
          </a:prstGeom>
          <a:noFill/>
          <a:ln w="9525">
            <a:noFill/>
          </a:ln>
        </p:spPr>
        <p:txBody>
          <a:bodyPr>
            <a:spAutoFit/>
          </a:bodyPr>
          <a:lstStyle/>
          <a:p>
            <a:r>
              <a:rPr lang="zh-CN" altLang="zh-CN" sz="2700" b="1" dirty="0">
                <a:solidFill>
                  <a:schemeClr val="bg1">
                    <a:lumMod val="85000"/>
                  </a:schemeClr>
                </a:solidFill>
                <a:latin typeface="Times New Roman" panose="02020603050405020304" pitchFamily="18" charset="0"/>
                <a:ea typeface="黑体" panose="02010609060101010101" pitchFamily="49" charset="-122"/>
              </a:rPr>
              <a:t>持续时间长</a:t>
            </a:r>
            <a:endParaRPr lang="zh-CN" altLang="zh-CN" sz="2700" b="1" dirty="0">
              <a:solidFill>
                <a:schemeClr val="bg1">
                  <a:lumMod val="85000"/>
                </a:schemeClr>
              </a:solidFill>
              <a:latin typeface="Times New Roman" panose="02020603050405020304" pitchFamily="18" charset="0"/>
              <a:ea typeface="黑体" panose="02010609060101010101" pitchFamily="49" charset="-122"/>
            </a:endParaRPr>
          </a:p>
        </p:txBody>
      </p:sp>
      <p:sp>
        <p:nvSpPr>
          <p:cNvPr id="30741" name="Text Box 21"/>
          <p:cNvSpPr txBox="1"/>
          <p:nvPr/>
        </p:nvSpPr>
        <p:spPr>
          <a:xfrm>
            <a:off x="844514" y="3116718"/>
            <a:ext cx="1656184" cy="507831"/>
          </a:xfrm>
          <a:prstGeom prst="rect">
            <a:avLst/>
          </a:prstGeom>
          <a:noFill/>
          <a:ln w="9525">
            <a:noFill/>
          </a:ln>
        </p:spPr>
        <p:txBody>
          <a:bodyPr wrap="square">
            <a:spAutoFit/>
          </a:bodyPr>
          <a:lstStyle/>
          <a:p>
            <a:r>
              <a:rPr lang="zh-CN" altLang="zh-CN" sz="2700" b="1" dirty="0">
                <a:solidFill>
                  <a:schemeClr val="bg1">
                    <a:lumMod val="85000"/>
                  </a:schemeClr>
                </a:solidFill>
                <a:latin typeface="Times New Roman" panose="02020603050405020304" pitchFamily="18" charset="0"/>
                <a:ea typeface="黑体" panose="02010609060101010101" pitchFamily="49" charset="-122"/>
              </a:rPr>
              <a:t>破坏性大</a:t>
            </a:r>
            <a:endParaRPr lang="zh-CN" altLang="zh-CN" sz="2700" b="1" dirty="0">
              <a:solidFill>
                <a:schemeClr val="bg1">
                  <a:lumMod val="85000"/>
                </a:schemeClr>
              </a:solidFill>
              <a:latin typeface="Times New Roman" panose="02020603050405020304" pitchFamily="18" charset="0"/>
              <a:ea typeface="黑体" panose="02010609060101010101" pitchFamily="49" charset="-122"/>
            </a:endParaRPr>
          </a:p>
        </p:txBody>
      </p:sp>
      <p:sp>
        <p:nvSpPr>
          <p:cNvPr id="30742" name="Text Box 22"/>
          <p:cNvSpPr txBox="1"/>
          <p:nvPr/>
        </p:nvSpPr>
        <p:spPr>
          <a:xfrm>
            <a:off x="627436" y="1892581"/>
            <a:ext cx="2090340" cy="507831"/>
          </a:xfrm>
          <a:prstGeom prst="rect">
            <a:avLst/>
          </a:prstGeom>
          <a:noFill/>
          <a:ln w="9525">
            <a:noFill/>
          </a:ln>
        </p:spPr>
        <p:txBody>
          <a:bodyPr wrap="square">
            <a:spAutoFit/>
          </a:bodyPr>
          <a:lstStyle/>
          <a:p>
            <a:r>
              <a:rPr lang="zh-CN" altLang="en-US" sz="2700" b="1" dirty="0">
                <a:solidFill>
                  <a:schemeClr val="bg1">
                    <a:lumMod val="85000"/>
                  </a:schemeClr>
                </a:solidFill>
                <a:latin typeface="Times New Roman" panose="02020603050405020304" pitchFamily="18" charset="0"/>
                <a:ea typeface="黑体" panose="02010609060101010101" pitchFamily="49" charset="-122"/>
              </a:rPr>
              <a:t>波及</a:t>
            </a:r>
            <a:r>
              <a:rPr lang="zh-CN" altLang="zh-CN" sz="2700" b="1" dirty="0">
                <a:solidFill>
                  <a:schemeClr val="bg1">
                    <a:lumMod val="85000"/>
                  </a:schemeClr>
                </a:solidFill>
                <a:latin typeface="Times New Roman" panose="02020603050405020304" pitchFamily="18" charset="0"/>
                <a:ea typeface="黑体" panose="02010609060101010101" pitchFamily="49" charset="-122"/>
              </a:rPr>
              <a:t>范围 广</a:t>
            </a:r>
            <a:endParaRPr lang="zh-CN" altLang="zh-CN" sz="2700" b="1" dirty="0">
              <a:solidFill>
                <a:schemeClr val="bg1">
                  <a:lumMod val="85000"/>
                </a:schemeClr>
              </a:solidFill>
              <a:latin typeface="Times New Roman" panose="02020603050405020304" pitchFamily="18" charset="0"/>
              <a:ea typeface="黑体" panose="02010609060101010101" pitchFamily="49" charset="-122"/>
            </a:endParaRPr>
          </a:p>
        </p:txBody>
      </p:sp>
      <p:sp>
        <p:nvSpPr>
          <p:cNvPr id="67609" name="Text Box 2"/>
          <p:cNvSpPr txBox="1"/>
          <p:nvPr/>
        </p:nvSpPr>
        <p:spPr>
          <a:xfrm>
            <a:off x="2411760" y="126906"/>
            <a:ext cx="5184576" cy="523348"/>
          </a:xfrm>
          <a:prstGeom prst="rect">
            <a:avLst/>
          </a:prstGeom>
          <a:noFill/>
          <a:ln w="9525" cap="flat" cmpd="sng">
            <a:noFill/>
            <a:prstDash val="solid"/>
            <a:miter/>
            <a:headEnd type="none" w="med" len="med"/>
            <a:tailEnd type="none" w="med" len="med"/>
          </a:ln>
        </p:spPr>
        <p:txBody>
          <a:bodyPr wrap="square">
            <a:spAutoFit/>
          </a:bodyPr>
          <a:lstStyle/>
          <a:p>
            <a:r>
              <a:rPr lang="en-US" altLang="zh-CN" sz="2800" b="1" dirty="0">
                <a:latin typeface="Times New Roman" panose="02020603050405020304" pitchFamily="18" charset="0"/>
                <a:ea typeface="黑体" panose="02010609060101010101" pitchFamily="49" charset="-122"/>
              </a:rPr>
              <a:t>1929</a:t>
            </a:r>
            <a:r>
              <a:rPr lang="zh-CN" altLang="en-US" sz="2800" b="1" dirty="0">
                <a:latin typeface="Times New Roman" panose="02020603050405020304" pitchFamily="18" charset="0"/>
                <a:ea typeface="黑体" panose="02010609060101010101" pitchFamily="49" charset="-122"/>
              </a:rPr>
              <a:t>年经济大危机的特点及影响</a:t>
            </a:r>
            <a:endParaRPr lang="zh-CN" altLang="en-US" sz="2800" b="1" dirty="0">
              <a:latin typeface="Times New Roman" panose="02020603050405020304" pitchFamily="18" charset="0"/>
              <a:ea typeface="黑体" panose="02010609060101010101" pitchFamily="49" charset="-122"/>
            </a:endParaRPr>
          </a:p>
        </p:txBody>
      </p:sp>
      <p:sp>
        <p:nvSpPr>
          <p:cNvPr id="7" name="TextBox 6"/>
          <p:cNvSpPr txBox="1"/>
          <p:nvPr/>
        </p:nvSpPr>
        <p:spPr>
          <a:xfrm>
            <a:off x="2693720" y="4371950"/>
            <a:ext cx="6048672" cy="400110"/>
          </a:xfrm>
          <a:prstGeom prst="rect">
            <a:avLst/>
          </a:prstGeom>
          <a:noFill/>
          <a:ln w="9525">
            <a:noFill/>
          </a:ln>
        </p:spPr>
        <p:txBody>
          <a:bodyPr wrap="square">
            <a:spAutoFit/>
          </a:bodyPr>
          <a:lstStyle/>
          <a:p>
            <a:pPr marL="386080" indent="-386080">
              <a:spcBef>
                <a:spcPct val="20000"/>
              </a:spcBef>
              <a:buFont typeface="微软雅黑" panose="020B0503020204020204" charset="-122"/>
              <a:buAutoNum type="circleNumDbPlain"/>
            </a:pPr>
            <a:r>
              <a:rPr lang="zh-CN" altLang="en-US" sz="2000" b="1" dirty="0">
                <a:latin typeface="黑体" panose="02010609060101010101" pitchFamily="49" charset="-122"/>
                <a:ea typeface="黑体" panose="02010609060101010101" pitchFamily="49" charset="-122"/>
                <a:sym typeface="+mn-ea"/>
              </a:rPr>
              <a:t>经济：造成生产下降，物质损失，生活水平下降；</a:t>
            </a:r>
            <a:endParaRPr lang="en-US" altLang="zh-CN" sz="2000" b="1" dirty="0">
              <a:latin typeface="黑体" panose="02010609060101010101" pitchFamily="49" charset="-122"/>
              <a:ea typeface="黑体" panose="02010609060101010101" pitchFamily="49" charset="-122"/>
              <a:sym typeface="+mn-ea"/>
            </a:endParaRPr>
          </a:p>
        </p:txBody>
      </p:sp>
      <p:grpSp>
        <p:nvGrpSpPr>
          <p:cNvPr id="2" name="组合 1"/>
          <p:cNvGrpSpPr/>
          <p:nvPr/>
        </p:nvGrpSpPr>
        <p:grpSpPr>
          <a:xfrm>
            <a:off x="2717776" y="2355726"/>
            <a:ext cx="5844931" cy="469507"/>
            <a:chOff x="2771800" y="1259750"/>
            <a:chExt cx="5844931" cy="469507"/>
          </a:xfrm>
        </p:grpSpPr>
        <p:sp>
          <p:nvSpPr>
            <p:cNvPr id="10" name="TextBox 9"/>
            <p:cNvSpPr txBox="1"/>
            <p:nvPr/>
          </p:nvSpPr>
          <p:spPr>
            <a:xfrm>
              <a:off x="2771800" y="1267592"/>
              <a:ext cx="1918821" cy="461665"/>
            </a:xfrm>
            <a:prstGeom prst="rect">
              <a:avLst/>
            </a:prstGeom>
            <a:solidFill>
              <a:schemeClr val="bg1">
                <a:lumMod val="85000"/>
              </a:schemeClr>
            </a:solidFill>
            <a:ln w="9525">
              <a:noFill/>
            </a:ln>
          </p:spPr>
          <p:txBody>
            <a:bodyPr wrap="square">
              <a:spAutoFit/>
            </a:bodyPr>
            <a:lstStyle/>
            <a:p>
              <a:pPr marL="386080" indent="-386080">
                <a:spcBef>
                  <a:spcPct val="20000"/>
                </a:spcBef>
              </a:pPr>
              <a:r>
                <a:rPr lang="zh-CN" altLang="en-US" sz="2400" b="1" dirty="0">
                  <a:latin typeface="黑体" panose="02010609060101010101" pitchFamily="49" charset="-122"/>
                  <a:ea typeface="黑体" panose="02010609060101010101" pitchFamily="49" charset="-122"/>
                  <a:sym typeface="+mn-ea"/>
                </a:rPr>
                <a:t>②  政治：</a:t>
              </a:r>
              <a:endParaRPr lang="en-US" altLang="zh-CN" sz="2400" b="1" dirty="0">
                <a:latin typeface="黑体" panose="02010609060101010101" pitchFamily="49" charset="-122"/>
                <a:ea typeface="黑体" panose="02010609060101010101" pitchFamily="49" charset="-122"/>
                <a:sym typeface="+mn-ea"/>
              </a:endParaRPr>
            </a:p>
          </p:txBody>
        </p:sp>
        <p:sp>
          <p:nvSpPr>
            <p:cNvPr id="12" name="矩形 11"/>
            <p:cNvSpPr/>
            <p:nvPr/>
          </p:nvSpPr>
          <p:spPr>
            <a:xfrm>
              <a:off x="4356640" y="1259750"/>
              <a:ext cx="4260091" cy="461665"/>
            </a:xfrm>
            <a:prstGeom prst="rect">
              <a:avLst/>
            </a:prstGeom>
            <a:solidFill>
              <a:schemeClr val="bg1">
                <a:lumMod val="85000"/>
              </a:schemeClr>
            </a:solidFill>
            <a:ln w="9525">
              <a:noFill/>
            </a:ln>
          </p:spPr>
          <p:txBody>
            <a:bodyPr wrap="square">
              <a:spAutoFit/>
            </a:bodyPr>
            <a:lstStyle/>
            <a:p>
              <a:pPr marL="386080" indent="-386080">
                <a:spcBef>
                  <a:spcPct val="20000"/>
                </a:spcBef>
              </a:pPr>
              <a:r>
                <a:rPr lang="zh-CN" altLang="zh-CN" sz="2400" b="1" dirty="0">
                  <a:latin typeface="黑体" panose="02010609060101010101" pitchFamily="49" charset="-122"/>
                  <a:ea typeface="黑体" panose="02010609060101010101" pitchFamily="49" charset="-122"/>
                  <a:sym typeface="+mn-ea"/>
                </a:rPr>
                <a:t>引起</a:t>
              </a:r>
              <a:r>
                <a:rPr lang="zh-CN" altLang="en-US" sz="2400" b="1" dirty="0">
                  <a:latin typeface="黑体" panose="02010609060101010101" pitchFamily="49" charset="-122"/>
                  <a:ea typeface="黑体" panose="02010609060101010101" pitchFamily="49" charset="-122"/>
                  <a:sym typeface="+mn-ea"/>
                </a:rPr>
                <a:t>政治危机和社会危机；</a:t>
              </a:r>
              <a:endParaRPr lang="en-US" altLang="zh-CN" sz="2400" b="1" dirty="0">
                <a:latin typeface="黑体" panose="02010609060101010101" pitchFamily="49" charset="-122"/>
                <a:ea typeface="黑体" panose="02010609060101010101" pitchFamily="49" charset="-122"/>
                <a:sym typeface="+mn-ea"/>
              </a:endParaRPr>
            </a:p>
          </p:txBody>
        </p:sp>
      </p:grpSp>
      <p:grpSp>
        <p:nvGrpSpPr>
          <p:cNvPr id="3" name="组合 2"/>
          <p:cNvGrpSpPr/>
          <p:nvPr/>
        </p:nvGrpSpPr>
        <p:grpSpPr>
          <a:xfrm>
            <a:off x="2693720" y="2932636"/>
            <a:ext cx="5868987" cy="1292662"/>
            <a:chOff x="2868920" y="2211710"/>
            <a:chExt cx="5868987" cy="1292662"/>
          </a:xfrm>
        </p:grpSpPr>
        <p:sp>
          <p:nvSpPr>
            <p:cNvPr id="11" name="矩形 10"/>
            <p:cNvSpPr/>
            <p:nvPr/>
          </p:nvSpPr>
          <p:spPr>
            <a:xfrm>
              <a:off x="2868920" y="2211710"/>
              <a:ext cx="5868987" cy="461665"/>
            </a:xfrm>
            <a:prstGeom prst="rect">
              <a:avLst/>
            </a:prstGeom>
            <a:solidFill>
              <a:schemeClr val="bg1">
                <a:lumMod val="85000"/>
              </a:schemeClr>
            </a:solidFill>
            <a:ln w="9525">
              <a:noFill/>
            </a:ln>
          </p:spPr>
          <p:txBody>
            <a:bodyPr wrap="square">
              <a:spAutoFit/>
            </a:bodyPr>
            <a:lstStyle/>
            <a:p>
              <a:pPr marL="386080" indent="-386080">
                <a:spcBef>
                  <a:spcPct val="20000"/>
                </a:spcBef>
              </a:pPr>
              <a:r>
                <a:rPr lang="zh-CN" altLang="en-US" sz="2400" b="1" dirty="0">
                  <a:latin typeface="黑体" panose="02010609060101010101" pitchFamily="49" charset="-122"/>
                  <a:ea typeface="黑体" panose="02010609060101010101" pitchFamily="49" charset="-122"/>
                  <a:sym typeface="+mn-ea"/>
                </a:rPr>
                <a:t>③  国际</a:t>
              </a:r>
              <a:r>
                <a:rPr lang="zh-CN" altLang="en-US" sz="2400" b="1" dirty="0">
                  <a:latin typeface="黑体" panose="02010609060101010101" pitchFamily="49" charset="-122"/>
                  <a:ea typeface="黑体" panose="02010609060101010101" pitchFamily="49" charset="-122"/>
                  <a:sym typeface="Wingdings" panose="05000000000000000000" pitchFamily="2" charset="2"/>
                </a:rPr>
                <a:t>：（课本</a:t>
              </a:r>
              <a:r>
                <a:rPr lang="en-US" altLang="zh-CN" sz="2400" b="1" dirty="0">
                  <a:latin typeface="黑体" panose="02010609060101010101" pitchFamily="49" charset="-122"/>
                  <a:ea typeface="黑体" panose="02010609060101010101" pitchFamily="49" charset="-122"/>
                  <a:sym typeface="Wingdings" panose="05000000000000000000" pitchFamily="2" charset="2"/>
                </a:rPr>
                <a:t>64</a:t>
              </a:r>
              <a:r>
                <a:rPr lang="zh-CN" altLang="en-US" sz="2400" b="1" dirty="0">
                  <a:latin typeface="黑体" panose="02010609060101010101" pitchFamily="49" charset="-122"/>
                  <a:ea typeface="黑体" panose="02010609060101010101" pitchFamily="49" charset="-122"/>
                  <a:sym typeface="Wingdings" panose="05000000000000000000" pitchFamily="2" charset="2"/>
                </a:rPr>
                <a:t>页</a:t>
              </a:r>
              <a:r>
                <a:rPr lang="en-US" altLang="zh-CN" sz="2400" b="1" dirty="0">
                  <a:latin typeface="黑体" panose="02010609060101010101" pitchFamily="49" charset="-122"/>
                  <a:ea typeface="黑体" panose="02010609060101010101" pitchFamily="49" charset="-122"/>
                  <a:sym typeface="Wingdings" panose="05000000000000000000" pitchFamily="2" charset="2"/>
                </a:rPr>
                <a:t>1</a:t>
              </a:r>
              <a:r>
                <a:rPr lang="zh-CN" altLang="en-US" sz="2400" b="1" dirty="0">
                  <a:latin typeface="黑体" panose="02010609060101010101" pitchFamily="49" charset="-122"/>
                  <a:ea typeface="黑体" panose="02010609060101010101" pitchFamily="49" charset="-122"/>
                  <a:sym typeface="Wingdings" panose="05000000000000000000" pitchFamily="2" charset="2"/>
                </a:rPr>
                <a:t>、</a:t>
              </a:r>
              <a:r>
                <a:rPr lang="en-US" altLang="zh-CN" sz="2400" b="1" dirty="0">
                  <a:latin typeface="黑体" panose="02010609060101010101" pitchFamily="49" charset="-122"/>
                  <a:ea typeface="黑体" panose="02010609060101010101" pitchFamily="49" charset="-122"/>
                  <a:sym typeface="Wingdings" panose="05000000000000000000" pitchFamily="2" charset="2"/>
                </a:rPr>
                <a:t>2</a:t>
              </a:r>
              <a:r>
                <a:rPr lang="zh-CN" altLang="en-US" sz="2400" b="1" dirty="0">
                  <a:latin typeface="黑体" panose="02010609060101010101" pitchFamily="49" charset="-122"/>
                  <a:ea typeface="黑体" panose="02010609060101010101" pitchFamily="49" charset="-122"/>
                  <a:sym typeface="Wingdings" panose="05000000000000000000" pitchFamily="2" charset="2"/>
                </a:rPr>
                <a:t>段；</a:t>
              </a:r>
              <a:r>
                <a:rPr lang="zh-CN" altLang="en-US" sz="2400" b="1" dirty="0">
                  <a:latin typeface="黑体" panose="02010609060101010101" pitchFamily="49" charset="-122"/>
                  <a:ea typeface="黑体" panose="02010609060101010101" pitchFamily="49" charset="-122"/>
                  <a:sym typeface="+mn-ea"/>
                </a:rPr>
                <a:t>）</a:t>
              </a:r>
              <a:endParaRPr lang="zh-CN" altLang="zh-CN" sz="2400" b="1" dirty="0">
                <a:latin typeface="黑体" panose="02010609060101010101" pitchFamily="49" charset="-122"/>
                <a:ea typeface="黑体" panose="02010609060101010101" pitchFamily="49" charset="-122"/>
              </a:endParaRPr>
            </a:p>
          </p:txBody>
        </p:sp>
        <p:sp>
          <p:nvSpPr>
            <p:cNvPr id="13" name="矩形 12"/>
            <p:cNvSpPr/>
            <p:nvPr/>
          </p:nvSpPr>
          <p:spPr>
            <a:xfrm>
              <a:off x="2868920" y="2673375"/>
              <a:ext cx="5868987" cy="830997"/>
            </a:xfrm>
            <a:prstGeom prst="rect">
              <a:avLst/>
            </a:prstGeom>
            <a:solidFill>
              <a:schemeClr val="bg1">
                <a:lumMod val="85000"/>
              </a:schemeClr>
            </a:solidFill>
            <a:ln w="9525">
              <a:noFill/>
            </a:ln>
          </p:spPr>
          <p:txBody>
            <a:bodyPr>
              <a:spAutoFit/>
            </a:bodyPr>
            <a:lstStyle/>
            <a:p>
              <a:pPr>
                <a:spcBef>
                  <a:spcPct val="20000"/>
                </a:spcBef>
              </a:pPr>
              <a:r>
                <a:rPr lang="zh-CN" altLang="en-US" sz="2400" b="1" dirty="0">
                  <a:latin typeface="黑体" panose="02010609060101010101" pitchFamily="49" charset="-122"/>
                  <a:ea typeface="黑体" panose="02010609060101010101" pitchFamily="49" charset="-122"/>
                  <a:sym typeface="+mn-ea"/>
                </a:rPr>
                <a:t>加剧了各国</a:t>
              </a:r>
              <a:r>
                <a:rPr lang="zh-CN" altLang="zh-CN" sz="2400" b="1" dirty="0">
                  <a:latin typeface="黑体" panose="02010609060101010101" pitchFamily="49" charset="-122"/>
                  <a:ea typeface="黑体" panose="02010609060101010101" pitchFamily="49" charset="-122"/>
                  <a:sym typeface="+mn-ea"/>
                </a:rPr>
                <a:t>之间矛盾</a:t>
              </a:r>
              <a:r>
                <a:rPr lang="zh-CN" altLang="en-US" sz="2400" b="1" dirty="0">
                  <a:latin typeface="黑体" panose="02010609060101010101" pitchFamily="49" charset="-122"/>
                  <a:ea typeface="黑体" panose="02010609060101010101" pitchFamily="49" charset="-122"/>
                  <a:sym typeface="+mn-ea"/>
                </a:rPr>
                <a:t>和冲突，</a:t>
              </a:r>
              <a:r>
                <a:rPr lang="zh-CN" altLang="zh-CN" sz="2400" b="1" dirty="0">
                  <a:latin typeface="黑体" panose="02010609060101010101" pitchFamily="49" charset="-122"/>
                  <a:ea typeface="黑体" panose="02010609060101010101" pitchFamily="49" charset="-122"/>
                  <a:sym typeface="+mn-ea"/>
                </a:rPr>
                <a:t>世界</a:t>
              </a:r>
              <a:r>
                <a:rPr lang="zh-CN" altLang="zh-CN" sz="2400" b="1" dirty="0" smtClean="0">
                  <a:latin typeface="黑体" panose="02010609060101010101" pitchFamily="49" charset="-122"/>
                  <a:ea typeface="黑体" panose="02010609060101010101" pitchFamily="49" charset="-122"/>
                  <a:sym typeface="+mn-ea"/>
                </a:rPr>
                <a:t>面临着新</a:t>
              </a:r>
              <a:r>
                <a:rPr lang="zh-CN" altLang="zh-CN" sz="2400" b="1" dirty="0">
                  <a:latin typeface="黑体" panose="02010609060101010101" pitchFamily="49" charset="-122"/>
                  <a:ea typeface="黑体" panose="02010609060101010101" pitchFamily="49" charset="-122"/>
                  <a:sym typeface="+mn-ea"/>
                </a:rPr>
                <a:t>的动荡</a:t>
              </a:r>
              <a:endParaRPr lang="zh-CN" altLang="zh-CN" sz="2400" b="1" dirty="0">
                <a:latin typeface="黑体" panose="02010609060101010101" pitchFamily="49" charset="-122"/>
                <a:ea typeface="黑体" panose="02010609060101010101" pitchFamily="49" charset="-122"/>
              </a:endParaRPr>
            </a:p>
          </p:txBody>
        </p: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文本框 14"/>
          <p:cNvSpPr txBox="1">
            <a:spLocks noChangeArrowheads="1"/>
          </p:cNvSpPr>
          <p:nvPr>
            <p:custDataLst>
              <p:tags r:id="rId1"/>
            </p:custDataLst>
          </p:nvPr>
        </p:nvSpPr>
        <p:spPr bwMode="auto">
          <a:xfrm>
            <a:off x="683568" y="2032037"/>
            <a:ext cx="820799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9pPr>
          </a:lstStyle>
          <a:p>
            <a:pPr>
              <a:lnSpc>
                <a:spcPct val="100000"/>
              </a:lnSpc>
              <a:buNone/>
            </a:pPr>
            <a:r>
              <a:rPr lang="zh-CN" altLang="en-US" sz="2800" b="1" dirty="0">
                <a:latin typeface="黑体" panose="02010609060101010101" pitchFamily="49" charset="-122"/>
                <a:ea typeface="黑体" panose="02010609060101010101" pitchFamily="49" charset="-122"/>
                <a:sym typeface="+mn-ea"/>
              </a:rPr>
              <a:t>绝望像阴云一样笼罩了整个美国。</a:t>
            </a:r>
            <a:endParaRPr lang="zh-CN" altLang="en-US" sz="2800" b="1" dirty="0">
              <a:latin typeface="黑体" panose="02010609060101010101" pitchFamily="49" charset="-122"/>
              <a:ea typeface="黑体" panose="02010609060101010101" pitchFamily="49" charset="-122"/>
              <a:sym typeface="+mn-ea"/>
            </a:endParaRPr>
          </a:p>
          <a:p>
            <a:pPr>
              <a:lnSpc>
                <a:spcPct val="100000"/>
              </a:lnSpc>
              <a:buNone/>
            </a:pPr>
            <a:r>
              <a:rPr lang="zh-CN" altLang="en-US" sz="2800" b="1" dirty="0">
                <a:latin typeface="黑体" panose="02010609060101010101" pitchFamily="49" charset="-122"/>
                <a:ea typeface="黑体" panose="02010609060101010101" pitchFamily="49" charset="-122"/>
                <a:sym typeface="+mn-ea"/>
              </a:rPr>
              <a:t>当时，美国和世界各大媒体都不得不用</a:t>
            </a:r>
            <a:endParaRPr lang="zh-CN" altLang="en-US" sz="2800" b="1" dirty="0">
              <a:latin typeface="黑体" panose="02010609060101010101" pitchFamily="49" charset="-122"/>
              <a:ea typeface="黑体" panose="02010609060101010101" pitchFamily="49" charset="-122"/>
              <a:sym typeface="+mn-ea"/>
            </a:endParaRPr>
          </a:p>
          <a:p>
            <a:pPr>
              <a:lnSpc>
                <a:spcPct val="100000"/>
              </a:lnSpc>
              <a:buNone/>
            </a:pPr>
            <a:r>
              <a:rPr lang="zh-CN" altLang="en-US" sz="2800" b="1" dirty="0">
                <a:latin typeface="黑体" panose="02010609060101010101" pitchFamily="49" charset="-122"/>
                <a:ea typeface="黑体" panose="02010609060101010101" pitchFamily="49" charset="-122"/>
                <a:sym typeface="+mn-ea"/>
              </a:rPr>
              <a:t>这两个字来形容</a:t>
            </a:r>
            <a:r>
              <a:rPr lang="en-US" altLang="zh-CN" sz="2800" b="1" dirty="0">
                <a:latin typeface="黑体" panose="02010609060101010101" pitchFamily="49" charset="-122"/>
                <a:ea typeface="黑体" panose="02010609060101010101" pitchFamily="49" charset="-122"/>
                <a:cs typeface="Times New Roman" panose="02020603050405020304" pitchFamily="18" charset="0"/>
                <a:sym typeface="+mn-ea"/>
              </a:rPr>
              <a:t>30</a:t>
            </a:r>
            <a:r>
              <a:rPr lang="zh-CN" altLang="en-US" sz="2800" b="1" dirty="0">
                <a:latin typeface="黑体" panose="02010609060101010101" pitchFamily="49" charset="-122"/>
                <a:ea typeface="黑体" panose="02010609060101010101" pitchFamily="49" charset="-122"/>
                <a:sym typeface="+mn-ea"/>
              </a:rPr>
              <a:t>年代初的形势，那就是</a:t>
            </a:r>
            <a:r>
              <a:rPr lang="en-US" altLang="zh-CN" sz="2800" b="1" dirty="0">
                <a:latin typeface="黑体" panose="02010609060101010101" pitchFamily="49" charset="-122"/>
                <a:ea typeface="黑体" panose="02010609060101010101" pitchFamily="49" charset="-122"/>
                <a:sym typeface="+mn-ea"/>
              </a:rPr>
              <a:t>“</a:t>
            </a:r>
            <a:r>
              <a:rPr lang="zh-CN" altLang="en-US" sz="2800" b="1" dirty="0">
                <a:latin typeface="黑体" panose="02010609060101010101" pitchFamily="49" charset="-122"/>
                <a:ea typeface="黑体" panose="02010609060101010101" pitchFamily="49" charset="-122"/>
                <a:sym typeface="+mn-ea"/>
              </a:rPr>
              <a:t>恐惧</a:t>
            </a:r>
            <a:r>
              <a:rPr lang="en-US" altLang="zh-CN" sz="2800" b="1" dirty="0">
                <a:latin typeface="黑体" panose="02010609060101010101" pitchFamily="49" charset="-122"/>
                <a:ea typeface="黑体" panose="02010609060101010101" pitchFamily="49" charset="-122"/>
                <a:sym typeface="+mn-ea"/>
              </a:rPr>
              <a:t>”</a:t>
            </a:r>
            <a:r>
              <a:rPr lang="zh-CN" altLang="en-US" sz="2800" b="1" dirty="0">
                <a:latin typeface="黑体" panose="02010609060101010101" pitchFamily="49" charset="-122"/>
                <a:ea typeface="黑体" panose="02010609060101010101" pitchFamily="49" charset="-122"/>
                <a:sym typeface="+mn-ea"/>
              </a:rPr>
              <a:t>。</a:t>
            </a:r>
            <a:endParaRPr lang="zh-CN" altLang="en-US" sz="2800" b="1" dirty="0">
              <a:latin typeface="黑体" panose="02010609060101010101" pitchFamily="49" charset="-122"/>
              <a:ea typeface="黑体" panose="02010609060101010101" pitchFamily="49" charset="-122"/>
              <a:sym typeface="+mn-ea"/>
            </a:endParaRPr>
          </a:p>
        </p:txBody>
      </p:sp>
      <p:sp>
        <p:nvSpPr>
          <p:cNvPr id="5124" name="文本框 15"/>
          <p:cNvSpPr txBox="1">
            <a:spLocks noChangeArrowheads="1"/>
          </p:cNvSpPr>
          <p:nvPr>
            <p:custDataLst>
              <p:tags r:id="rId2"/>
            </p:custDataLst>
          </p:nvPr>
        </p:nvSpPr>
        <p:spPr bwMode="auto">
          <a:xfrm>
            <a:off x="1569348" y="3041788"/>
            <a:ext cx="7322213"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0" bIns="0"/>
          <a:lstStyle>
            <a:lvl1pPr>
              <a:lnSpc>
                <a:spcPct val="90000"/>
              </a:lnSpc>
              <a:spcBef>
                <a:spcPts val="75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9pPr>
          </a:lstStyle>
          <a:p>
            <a:pPr algn="r">
              <a:lnSpc>
                <a:spcPct val="150000"/>
              </a:lnSpc>
              <a:buNone/>
            </a:pPr>
            <a:r>
              <a:rPr lang="zh-CN" altLang="en-US" sz="2800" b="1" dirty="0">
                <a:latin typeface="黑体" panose="02010609060101010101" pitchFamily="49" charset="-122"/>
                <a:ea typeface="黑体" panose="02010609060101010101" pitchFamily="49" charset="-122"/>
                <a:sym typeface="+mn-ea"/>
              </a:rPr>
              <a:t> </a:t>
            </a:r>
            <a:r>
              <a:rPr lang="en-US" altLang="zh-CN" sz="2800" b="1" dirty="0">
                <a:latin typeface="黑体" panose="02010609060101010101" pitchFamily="49" charset="-122"/>
                <a:ea typeface="黑体" panose="02010609060101010101" pitchFamily="49" charset="-122"/>
                <a:sym typeface="+mn-ea"/>
              </a:rPr>
              <a:t>——</a:t>
            </a:r>
            <a:r>
              <a:rPr lang="zh-CN" altLang="en-US" sz="2800" b="1" dirty="0">
                <a:latin typeface="黑体" panose="02010609060101010101" pitchFamily="49" charset="-122"/>
                <a:ea typeface="黑体" panose="02010609060101010101" pitchFamily="49" charset="-122"/>
                <a:sym typeface="+mn-ea"/>
              </a:rPr>
              <a:t>大国崛起解说词</a:t>
            </a:r>
            <a:endParaRPr lang="zh-CN" altLang="en-US" sz="2800" b="1" dirty="0">
              <a:latin typeface="黑体" panose="02010609060101010101" pitchFamily="49" charset="-122"/>
              <a:ea typeface="黑体" panose="02010609060101010101" pitchFamily="49" charset="-122"/>
              <a:sym typeface="+mn-ea"/>
            </a:endParaRPr>
          </a:p>
          <a:p>
            <a:pPr algn="r">
              <a:lnSpc>
                <a:spcPct val="150000"/>
              </a:lnSpc>
              <a:buNone/>
            </a:pPr>
            <a:endParaRPr lang="zh-CN" altLang="en-US" sz="2800" b="1" dirty="0">
              <a:latin typeface="黑体" panose="02010609060101010101" pitchFamily="49" charset="-122"/>
              <a:ea typeface="黑体" panose="02010609060101010101" pitchFamily="49" charset="-122"/>
              <a:sym typeface="+mn-ea"/>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827584" y="771550"/>
            <a:ext cx="4572000" cy="461665"/>
          </a:xfrm>
          <a:prstGeom prst="rect">
            <a:avLst/>
          </a:prstGeom>
          <a:noFill/>
        </p:spPr>
        <p:txBody>
          <a:bodyPr wrap="square">
            <a:spAutoFit/>
          </a:bodyPr>
          <a:lstStyle/>
          <a:p>
            <a:r>
              <a:rPr lang="zh-CN" altLang="en-US" sz="2400" b="1" dirty="0">
                <a:ea typeface="黑体" panose="02010609060101010101" pitchFamily="49" charset="-122"/>
              </a:rPr>
              <a:t>罗斯福新政</a:t>
            </a:r>
            <a:endParaRPr lang="zh-CN" altLang="zh-CN" sz="2400" b="1" dirty="0">
              <a:ea typeface="黑体" panose="02010609060101010101" pitchFamily="49" charset="-122"/>
            </a:endParaRPr>
          </a:p>
        </p:txBody>
      </p:sp>
      <p:sp>
        <p:nvSpPr>
          <p:cNvPr id="6" name="文本框 5"/>
          <p:cNvSpPr txBox="1"/>
          <p:nvPr/>
        </p:nvSpPr>
        <p:spPr>
          <a:xfrm>
            <a:off x="611560" y="1347212"/>
            <a:ext cx="6264696" cy="461665"/>
          </a:xfrm>
          <a:prstGeom prst="rect">
            <a:avLst/>
          </a:prstGeom>
          <a:noFill/>
        </p:spPr>
        <p:txBody>
          <a:bodyPr wrap="square">
            <a:spAutoFit/>
          </a:bodyPr>
          <a:lstStyle/>
          <a:p>
            <a:r>
              <a:rPr lang="zh-CN" altLang="en-US" sz="2400" b="1" dirty="0">
                <a:ea typeface="黑体" panose="02010609060101010101" pitchFamily="49" charset="-122"/>
              </a:rPr>
              <a:t>（</a:t>
            </a:r>
            <a:r>
              <a:rPr lang="en-US" altLang="zh-CN" sz="2400" b="1" dirty="0">
                <a:ea typeface="黑体" panose="02010609060101010101" pitchFamily="49" charset="-122"/>
              </a:rPr>
              <a:t>1</a:t>
            </a:r>
            <a:r>
              <a:rPr lang="zh-CN" altLang="en-US" sz="2400" b="1" dirty="0">
                <a:ea typeface="黑体" panose="02010609060101010101" pitchFamily="49" charset="-122"/>
              </a:rPr>
              <a:t>）</a:t>
            </a:r>
            <a:r>
              <a:rPr lang="zh-CN" altLang="zh-CN" sz="2400" b="1" dirty="0">
                <a:ea typeface="黑体" panose="02010609060101010101" pitchFamily="49" charset="-122"/>
              </a:rPr>
              <a:t>概括新政采取了什么方式摆脱危机。</a:t>
            </a:r>
            <a:endParaRPr lang="zh-CN" altLang="zh-CN" sz="2400" dirty="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580" y="171450"/>
          <a:ext cx="8972550" cy="4826424"/>
        </p:xfrm>
        <a:graphic>
          <a:graphicData uri="http://schemas.openxmlformats.org/drawingml/2006/table">
            <a:tbl>
              <a:tblPr firstRow="1" bandRow="1">
                <a:tableStyleId>{5C22544A-7EE6-4342-B048-85BDC9FD1C3A}</a:tableStyleId>
              </a:tblPr>
              <a:tblGrid>
                <a:gridCol w="914400"/>
                <a:gridCol w="8058150"/>
              </a:tblGrid>
              <a:tr h="342900">
                <a:tc>
                  <a:txBody>
                    <a:bodyPr/>
                    <a:lstStyle/>
                    <a:p>
                      <a:pPr algn="ctr"/>
                      <a:r>
                        <a:rPr lang="zh-CN" altLang="en-US" sz="1800" b="1" dirty="0">
                          <a:latin typeface="黑体" panose="02010609060101010101" pitchFamily="49" charset="-122"/>
                          <a:ea typeface="黑体" panose="02010609060101010101" pitchFamily="49" charset="-122"/>
                        </a:rPr>
                        <a:t>项目</a:t>
                      </a:r>
                      <a:endParaRPr lang="zh-CN" altLang="en-US" sz="18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8080"/>
                    </a:solidFill>
                  </a:tcPr>
                </a:tc>
                <a:tc>
                  <a:txBody>
                    <a:bodyPr/>
                    <a:lstStyle/>
                    <a:p>
                      <a:pPr algn="ctr"/>
                      <a:r>
                        <a:rPr lang="zh-CN" altLang="en-US" sz="1800" b="1" dirty="0">
                          <a:latin typeface="黑体" panose="02010609060101010101" pitchFamily="49" charset="-122"/>
                          <a:ea typeface="黑体" panose="02010609060101010101" pitchFamily="49" charset="-122"/>
                        </a:rPr>
                        <a:t>罗斯福新政的具体措施</a:t>
                      </a:r>
                      <a:endParaRPr lang="zh-CN" altLang="en-US" sz="18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8080"/>
                    </a:solidFill>
                  </a:tcPr>
                </a:tc>
              </a:tr>
              <a:tr h="891540">
                <a:tc>
                  <a:txBody>
                    <a:bodyPr/>
                    <a:lstStyle/>
                    <a:p>
                      <a:r>
                        <a:rPr lang="zh-CN" altLang="en-US" sz="1800" b="1" dirty="0">
                          <a:latin typeface="黑体" panose="02010609060101010101" pitchFamily="49" charset="-122"/>
                          <a:ea typeface="黑体" panose="02010609060101010101" pitchFamily="49" charset="-122"/>
                        </a:rPr>
                        <a:t>整顿金融体系</a:t>
                      </a:r>
                      <a:endParaRPr lang="zh-CN" altLang="en-US" sz="18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CN" altLang="zh-CN" sz="1800" b="1" kern="1200" dirty="0">
                          <a:solidFill>
                            <a:schemeClr val="dk1"/>
                          </a:solidFill>
                          <a:latin typeface="黑体" panose="02010609060101010101" pitchFamily="49" charset="-122"/>
                          <a:ea typeface="黑体" panose="02010609060101010101" pitchFamily="49" charset="-122"/>
                          <a:cs typeface="+mn-cs"/>
                        </a:rPr>
                        <a:t>下令全国银行一律休假四天，筛选有信用的银行；国会通过了《紧急银行法案》；国会拨款</a:t>
                      </a:r>
                      <a:r>
                        <a:rPr lang="en-US" altLang="zh-CN" sz="1800" b="1" kern="1200" dirty="0">
                          <a:solidFill>
                            <a:schemeClr val="dk1"/>
                          </a:solidFill>
                          <a:latin typeface="黑体" panose="02010609060101010101" pitchFamily="49" charset="-122"/>
                          <a:ea typeface="黑体" panose="02010609060101010101" pitchFamily="49" charset="-122"/>
                          <a:cs typeface="+mn-cs"/>
                        </a:rPr>
                        <a:t>30</a:t>
                      </a:r>
                      <a:r>
                        <a:rPr lang="zh-CN" altLang="zh-CN" sz="1800" b="1" kern="1200" dirty="0">
                          <a:solidFill>
                            <a:schemeClr val="dk1"/>
                          </a:solidFill>
                          <a:latin typeface="黑体" panose="02010609060101010101" pitchFamily="49" charset="-122"/>
                          <a:ea typeface="黑体" panose="02010609060101010101" pitchFamily="49" charset="-122"/>
                          <a:cs typeface="+mn-cs"/>
                        </a:rPr>
                        <a:t>亿美元贷款给大银行，支持其开业；成立“联邦储蓄保险公司”，对存款实行政府保险。</a:t>
                      </a:r>
                      <a:r>
                        <a:rPr lang="zh-CN" altLang="en-US" sz="1800" b="1" kern="1200" dirty="0">
                          <a:solidFill>
                            <a:schemeClr val="dk1"/>
                          </a:solidFill>
                          <a:latin typeface="黑体" panose="02010609060101010101" pitchFamily="49" charset="-122"/>
                          <a:ea typeface="黑体" panose="02010609060101010101" pitchFamily="49" charset="-122"/>
                          <a:cs typeface="+mn-cs"/>
                        </a:rPr>
                        <a:t>恢复银行信用。</a:t>
                      </a:r>
                      <a:r>
                        <a:rPr lang="zh-CN" altLang="zh-CN" sz="1800" b="1" kern="1200" dirty="0">
                          <a:solidFill>
                            <a:schemeClr val="dk1"/>
                          </a:solidFill>
                          <a:latin typeface="黑体" panose="02010609060101010101" pitchFamily="49" charset="-122"/>
                          <a:ea typeface="黑体" panose="02010609060101010101" pitchFamily="49" charset="-122"/>
                          <a:cs typeface="+mn-cs"/>
                        </a:rPr>
                        <a:t> </a:t>
                      </a:r>
                      <a:endParaRPr lang="zh-CN" altLang="zh-CN" sz="1800" kern="1200" dirty="0">
                        <a:solidFill>
                          <a:schemeClr val="dk1"/>
                        </a:solidFill>
                        <a:latin typeface="黑体" panose="02010609060101010101" pitchFamily="49" charset="-122"/>
                        <a:ea typeface="黑体" panose="02010609060101010101" pitchFamily="49" charset="-122"/>
                        <a:cs typeface="+mn-cs"/>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440180">
                <a:tc>
                  <a:txBody>
                    <a:bodyPr/>
                    <a:lstStyle/>
                    <a:p>
                      <a:r>
                        <a:rPr lang="zh-CN" altLang="en-US" sz="1800" b="1" dirty="0">
                          <a:latin typeface="黑体" panose="02010609060101010101" pitchFamily="49" charset="-122"/>
                          <a:ea typeface="黑体" panose="02010609060101010101" pitchFamily="49" charset="-122"/>
                        </a:rPr>
                        <a:t>加强对工业的计划指导</a:t>
                      </a:r>
                      <a:endParaRPr lang="zh-CN" altLang="en-US" sz="18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CN" altLang="en-US" sz="1800" b="1" kern="1200" dirty="0">
                          <a:solidFill>
                            <a:schemeClr val="dk1"/>
                          </a:solidFill>
                          <a:latin typeface="黑体" panose="02010609060101010101" pitchFamily="49" charset="-122"/>
                          <a:ea typeface="黑体" panose="02010609060101010101" pitchFamily="49" charset="-122"/>
                          <a:cs typeface="+mn-cs"/>
                        </a:rPr>
                        <a:t>通过</a:t>
                      </a:r>
                      <a:r>
                        <a:rPr lang="zh-CN" altLang="zh-CN" sz="1800" b="1" kern="1200" dirty="0">
                          <a:solidFill>
                            <a:schemeClr val="dk1"/>
                          </a:solidFill>
                          <a:latin typeface="黑体" panose="02010609060101010101" pitchFamily="49" charset="-122"/>
                          <a:ea typeface="黑体" panose="02010609060101010101" pitchFamily="49" charset="-122"/>
                          <a:cs typeface="+mn-cs"/>
                        </a:rPr>
                        <a:t>《全国工业复兴法》。成立了全国工业复兴署来执行该法。</a:t>
                      </a:r>
                      <a:r>
                        <a:rPr lang="zh-CN" altLang="en-US" sz="1800" b="1" kern="1200" dirty="0">
                          <a:solidFill>
                            <a:schemeClr val="dk1"/>
                          </a:solidFill>
                          <a:latin typeface="黑体" panose="02010609060101010101" pitchFamily="49" charset="-122"/>
                          <a:ea typeface="黑体" panose="02010609060101010101" pitchFamily="49" charset="-122"/>
                          <a:cs typeface="+mn-cs"/>
                        </a:rPr>
                        <a:t>规定公平竞争法规，协调各个工业部门的企业活动 ；规定雇员有组织起来进行谈判的权利，确定最低工资标准，限制工时。</a:t>
                      </a:r>
                      <a:r>
                        <a:rPr lang="zh-CN" altLang="zh-CN" sz="1800" b="1" kern="1200" dirty="0">
                          <a:solidFill>
                            <a:schemeClr val="dk1"/>
                          </a:solidFill>
                          <a:latin typeface="黑体" panose="02010609060101010101" pitchFamily="49" charset="-122"/>
                          <a:ea typeface="黑体" panose="02010609060101010101" pitchFamily="49" charset="-122"/>
                          <a:cs typeface="+mn-cs"/>
                        </a:rPr>
                        <a:t>为了推行公平竞争法规，政府给接受法规的企业颁发“蓝鹰”标记，以资表彰鼓励。通过《全国劳工关系法》，在一定范围内维护工人合法权益</a:t>
                      </a:r>
                      <a:r>
                        <a:rPr lang="zh-CN" altLang="zh-CN" sz="1500" b="1" kern="1200" dirty="0">
                          <a:solidFill>
                            <a:schemeClr val="dk1"/>
                          </a:solidFill>
                          <a:latin typeface="黑体" panose="02010609060101010101" pitchFamily="49" charset="-122"/>
                          <a:ea typeface="黑体" panose="02010609060101010101" pitchFamily="49" charset="-122"/>
                          <a:cs typeface="+mn-cs"/>
                        </a:rPr>
                        <a:t>。</a:t>
                      </a:r>
                      <a:endParaRPr lang="zh-CN" altLang="en-US" sz="21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30132">
                <a:tc>
                  <a:txBody>
                    <a:bodyPr/>
                    <a:lstStyle/>
                    <a:p>
                      <a:r>
                        <a:rPr lang="zh-CN" altLang="en-US" sz="1800" b="1" dirty="0">
                          <a:latin typeface="黑体" panose="02010609060101010101" pitchFamily="49" charset="-122"/>
                          <a:ea typeface="黑体" panose="02010609060101010101" pitchFamily="49" charset="-122"/>
                        </a:rPr>
                        <a:t>调整农业政策</a:t>
                      </a:r>
                      <a:endParaRPr lang="zh-CN" altLang="en-US" sz="18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zh-CN" sz="1800" b="1" kern="1200" dirty="0">
                          <a:solidFill>
                            <a:schemeClr val="dk1"/>
                          </a:solidFill>
                          <a:latin typeface="黑体" panose="02010609060101010101" pitchFamily="49" charset="-122"/>
                          <a:ea typeface="黑体" panose="02010609060101010101" pitchFamily="49" charset="-122"/>
                          <a:cs typeface="+mn-cs"/>
                        </a:rPr>
                        <a:t>制定《农业调整法》；成立农业调整署；缩小现有的耕地面积</a:t>
                      </a:r>
                      <a:r>
                        <a:rPr lang="en-US" altLang="zh-CN" sz="1800" b="1" kern="1200" dirty="0">
                          <a:solidFill>
                            <a:schemeClr val="dk1"/>
                          </a:solidFill>
                          <a:latin typeface="黑体" panose="02010609060101010101" pitchFamily="49" charset="-122"/>
                          <a:ea typeface="黑体" panose="02010609060101010101" pitchFamily="49" charset="-122"/>
                          <a:cs typeface="+mn-cs"/>
                        </a:rPr>
                        <a:t>,</a:t>
                      </a:r>
                      <a:r>
                        <a:rPr lang="zh-CN" altLang="zh-CN" sz="1800" b="1" kern="1200" dirty="0">
                          <a:solidFill>
                            <a:schemeClr val="dk1"/>
                          </a:solidFill>
                          <a:latin typeface="黑体" panose="02010609060101010101" pitchFamily="49" charset="-122"/>
                          <a:ea typeface="黑体" panose="02010609060101010101" pitchFamily="49" charset="-122"/>
                          <a:cs typeface="+mn-cs"/>
                        </a:rPr>
                        <a:t>屠宰大批牲畜</a:t>
                      </a:r>
                      <a:r>
                        <a:rPr lang="en-US" altLang="zh-CN" sz="1800" b="1" kern="1200" dirty="0">
                          <a:solidFill>
                            <a:schemeClr val="dk1"/>
                          </a:solidFill>
                          <a:latin typeface="黑体" panose="02010609060101010101" pitchFamily="49" charset="-122"/>
                          <a:ea typeface="黑体" panose="02010609060101010101" pitchFamily="49" charset="-122"/>
                          <a:cs typeface="+mn-cs"/>
                        </a:rPr>
                        <a:t>,</a:t>
                      </a:r>
                      <a:r>
                        <a:rPr lang="zh-CN" altLang="zh-CN" sz="1800" b="1" kern="1200" dirty="0">
                          <a:solidFill>
                            <a:schemeClr val="dk1"/>
                          </a:solidFill>
                          <a:latin typeface="黑体" panose="02010609060101010101" pitchFamily="49" charset="-122"/>
                          <a:ea typeface="黑体" panose="02010609060101010101" pitchFamily="49" charset="-122"/>
                          <a:cs typeface="+mn-cs"/>
                        </a:rPr>
                        <a:t>由政府来补贴农民的经济损失。</a:t>
                      </a:r>
                      <a:endParaRPr lang="zh-CN" altLang="zh-CN" sz="1800" kern="1200" dirty="0">
                        <a:solidFill>
                          <a:schemeClr val="dk1"/>
                        </a:solidFill>
                        <a:latin typeface="黑体" panose="02010609060101010101" pitchFamily="49" charset="-122"/>
                        <a:ea typeface="黑体" panose="02010609060101010101" pitchFamily="49" charset="-122"/>
                        <a:cs typeface="+mn-cs"/>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630132">
                <a:tc>
                  <a:txBody>
                    <a:bodyPr/>
                    <a:lstStyle/>
                    <a:p>
                      <a:r>
                        <a:rPr lang="zh-CN" altLang="en-US" sz="1500" b="1" dirty="0">
                          <a:latin typeface="黑体" panose="02010609060101010101" pitchFamily="49" charset="-122"/>
                          <a:ea typeface="黑体" panose="02010609060101010101" pitchFamily="49" charset="-122"/>
                        </a:rPr>
                        <a:t>推行“以工代赈”</a:t>
                      </a:r>
                      <a:endParaRPr lang="zh-CN" altLang="en-US" sz="15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800" b="1" kern="1200" dirty="0">
                          <a:solidFill>
                            <a:schemeClr val="dk1"/>
                          </a:solidFill>
                          <a:latin typeface="黑体" panose="02010609060101010101" pitchFamily="49" charset="-122"/>
                          <a:ea typeface="黑体" panose="02010609060101010101" pitchFamily="49" charset="-122"/>
                          <a:cs typeface="+mn-cs"/>
                        </a:rPr>
                        <a:t>投资大量兴建</a:t>
                      </a:r>
                      <a:r>
                        <a:rPr lang="zh-CN" altLang="zh-CN" sz="1800" b="1" kern="1200" dirty="0">
                          <a:solidFill>
                            <a:schemeClr val="dk1"/>
                          </a:solidFill>
                          <a:latin typeface="黑体" panose="02010609060101010101" pitchFamily="49" charset="-122"/>
                          <a:ea typeface="黑体" panose="02010609060101010101" pitchFamily="49" charset="-122"/>
                          <a:cs typeface="+mn-cs"/>
                        </a:rPr>
                        <a:t>公共设施，如水库、发电站、公路、桥梁、机场、运动场、公园等，为失业者提供就业机会。</a:t>
                      </a:r>
                      <a:endParaRPr lang="zh-CN" altLang="zh-CN" sz="1800" kern="1200" dirty="0">
                        <a:solidFill>
                          <a:schemeClr val="dk1"/>
                        </a:solidFill>
                        <a:latin typeface="黑体" panose="02010609060101010101" pitchFamily="49" charset="-122"/>
                        <a:ea typeface="黑体" panose="02010609060101010101" pitchFamily="49" charset="-122"/>
                        <a:cs typeface="+mn-cs"/>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891540">
                <a:tc>
                  <a:txBody>
                    <a:bodyPr/>
                    <a:lstStyle/>
                    <a:p>
                      <a:r>
                        <a:rPr lang="zh-CN" altLang="en-US" sz="1800" b="1" dirty="0">
                          <a:latin typeface="黑体" panose="02010609060101010101" pitchFamily="49" charset="-122"/>
                          <a:ea typeface="黑体" panose="02010609060101010101" pitchFamily="49" charset="-122"/>
                        </a:rPr>
                        <a:t>建立社会保障制度</a:t>
                      </a:r>
                      <a:endParaRPr lang="zh-CN" altLang="en-US" sz="18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zh-CN" altLang="zh-CN" sz="1800" b="1" kern="1200" dirty="0">
                          <a:solidFill>
                            <a:schemeClr val="dk1"/>
                          </a:solidFill>
                          <a:latin typeface="黑体" panose="02010609060101010101" pitchFamily="49" charset="-122"/>
                          <a:ea typeface="黑体" panose="02010609060101010101" pitchFamily="49" charset="-122"/>
                          <a:cs typeface="+mn-cs"/>
                        </a:rPr>
                        <a:t>通过《联邦紧急救济法》。建立联邦紧急救济署负责该项工作。拨出专款进行救济《社会保障法》：政府实行养老金和失业保险制度，对儿童、残疾人、无谋生能力者提供救济。 建立应急的救济机构，利用过剩物资救济事业家庭</a:t>
                      </a:r>
                      <a:endParaRPr lang="zh-CN" altLang="en-US" sz="2400" b="1" dirty="0">
                        <a:latin typeface="黑体" panose="02010609060101010101" pitchFamily="49" charset="-122"/>
                        <a:ea typeface="黑体" panose="02010609060101010101" pitchFamily="49" charset="-122"/>
                      </a:endParaRPr>
                    </a:p>
                  </a:txBody>
                  <a:tcPr marL="68580" marR="68580" marT="34290" marB="3429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9044" y="851682"/>
            <a:ext cx="1211580" cy="461665"/>
          </a:xfrm>
          <a:prstGeom prst="rect">
            <a:avLst/>
          </a:prstGeom>
          <a:noFill/>
        </p:spPr>
        <p:txBody>
          <a:bodyPr wrap="square" rtlCol="0">
            <a:spAutoFit/>
          </a:bodyPr>
          <a:lstStyle/>
          <a:p>
            <a:r>
              <a:rPr lang="zh-CN" altLang="en-US" sz="2400" b="1" dirty="0">
                <a:solidFill>
                  <a:srgbClr val="0070C0"/>
                </a:solidFill>
                <a:latin typeface="黑体" panose="02010609060101010101" pitchFamily="49" charset="-122"/>
                <a:ea typeface="黑体" panose="02010609060101010101" pitchFamily="49" charset="-122"/>
              </a:rPr>
              <a:t>方式：</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5" name="TextBox 4"/>
          <p:cNvSpPr txBox="1"/>
          <p:nvPr/>
        </p:nvSpPr>
        <p:spPr>
          <a:xfrm>
            <a:off x="1716445" y="759350"/>
            <a:ext cx="6659076" cy="646331"/>
          </a:xfrm>
          <a:prstGeom prst="rect">
            <a:avLst/>
          </a:prstGeom>
          <a:noFill/>
        </p:spPr>
        <p:txBody>
          <a:bodyPr wrap="square" rtlCol="0">
            <a:spAutoFit/>
          </a:bodyPr>
          <a:lstStyle/>
          <a:p>
            <a:pPr>
              <a:lnSpc>
                <a:spcPct val="150000"/>
              </a:lnSpc>
            </a:pPr>
            <a:r>
              <a:rPr lang="zh-CN" altLang="en-US" sz="2400" b="1" dirty="0" smtClean="0">
                <a:latin typeface="黑体" panose="02010609060101010101" pitchFamily="49" charset="-122"/>
                <a:ea typeface="黑体" panose="02010609060101010101" pitchFamily="49" charset="-122"/>
              </a:rPr>
              <a:t>立法、政府</a:t>
            </a:r>
            <a:r>
              <a:rPr lang="zh-CN" altLang="en-US" sz="2400" b="1" dirty="0">
                <a:latin typeface="黑体" panose="02010609060101010101" pitchFamily="49" charset="-122"/>
                <a:ea typeface="黑体" panose="02010609060101010101" pitchFamily="49" charset="-122"/>
              </a:rPr>
              <a:t>拨款、</a:t>
            </a:r>
            <a:r>
              <a:rPr lang="zh-CN" altLang="en-US" sz="2400" b="1" dirty="0" smtClean="0">
                <a:latin typeface="黑体" panose="02010609060101010101" pitchFamily="49" charset="-122"/>
                <a:ea typeface="黑体" panose="02010609060101010101" pitchFamily="49" charset="-122"/>
              </a:rPr>
              <a:t>补贴成立机构、兴建</a:t>
            </a:r>
            <a:r>
              <a:rPr lang="zh-CN" altLang="en-US" sz="2400" b="1" dirty="0">
                <a:latin typeface="黑体" panose="02010609060101010101" pitchFamily="49" charset="-122"/>
                <a:ea typeface="黑体" panose="02010609060101010101" pitchFamily="49" charset="-122"/>
              </a:rPr>
              <a:t>公共工程</a:t>
            </a:r>
            <a:endParaRPr lang="zh-CN" altLang="en-US" sz="2400" b="1" dirty="0">
              <a:latin typeface="黑体" panose="02010609060101010101" pitchFamily="49" charset="-122"/>
              <a:ea typeface="黑体" panose="02010609060101010101" pitchFamily="49" charset="-122"/>
            </a:endParaRPr>
          </a:p>
        </p:txBody>
      </p:sp>
      <p:sp>
        <p:nvSpPr>
          <p:cNvPr id="6" name="矩形 5"/>
          <p:cNvSpPr/>
          <p:nvPr/>
        </p:nvSpPr>
        <p:spPr>
          <a:xfrm>
            <a:off x="611560" y="1563638"/>
            <a:ext cx="8085544" cy="2308324"/>
          </a:xfrm>
          <a:prstGeom prst="rect">
            <a:avLst/>
          </a:prstGeom>
          <a:noFill/>
        </p:spPr>
        <p:txBody>
          <a:bodyPr wrap="square">
            <a:spAutoFit/>
          </a:bodyPr>
          <a:lstStyle/>
          <a:p>
            <a:pPr algn="just">
              <a:lnSpc>
                <a:spcPct val="150000"/>
              </a:lnSpc>
            </a:pPr>
            <a:r>
              <a:rPr lang="en-US" altLang="zh-CN" sz="2400" b="1" dirty="0">
                <a:latin typeface="黑体" panose="02010609060101010101" pitchFamily="49" charset="-122"/>
                <a:ea typeface="黑体" panose="02010609060101010101" pitchFamily="49" charset="-122"/>
                <a:cs typeface="+mn-ea"/>
                <a:sym typeface="+mn-ea"/>
              </a:rPr>
              <a:t>“</a:t>
            </a:r>
            <a:r>
              <a:rPr lang="zh-CN" altLang="en-US" sz="2400" b="1" dirty="0" smtClean="0">
                <a:latin typeface="黑体" panose="02010609060101010101" pitchFamily="49" charset="-122"/>
                <a:ea typeface="黑体" panose="02010609060101010101" pitchFamily="49" charset="-122"/>
                <a:cs typeface="+mn-ea"/>
                <a:sym typeface="+mn-ea"/>
              </a:rPr>
              <a:t>我</a:t>
            </a:r>
            <a:r>
              <a:rPr lang="zh-CN" altLang="en-US" sz="2400" b="1" dirty="0">
                <a:latin typeface="黑体" panose="02010609060101010101" pitchFamily="49" charset="-122"/>
                <a:ea typeface="黑体" panose="02010609060101010101" pitchFamily="49" charset="-122"/>
                <a:cs typeface="+mn-ea"/>
                <a:sym typeface="+mn-ea"/>
              </a:rPr>
              <a:t>会要求国会准许我使用应付危机的唯一最后手段</a:t>
            </a:r>
            <a:r>
              <a:rPr lang="en-US" altLang="zh-CN" sz="2400" b="1" dirty="0" smtClean="0">
                <a:latin typeface="黑体" panose="02010609060101010101" pitchFamily="49" charset="-122"/>
                <a:ea typeface="黑体" panose="02010609060101010101" pitchFamily="49" charset="-122"/>
                <a:cs typeface="+mn-ea"/>
                <a:sym typeface="+mn-ea"/>
              </a:rPr>
              <a:t>——</a:t>
            </a:r>
            <a:endParaRPr lang="en-US" altLang="zh-CN" sz="2400" b="1" dirty="0" smtClean="0">
              <a:latin typeface="黑体" panose="02010609060101010101" pitchFamily="49" charset="-122"/>
              <a:ea typeface="黑体" panose="02010609060101010101" pitchFamily="49" charset="-122"/>
              <a:cs typeface="+mn-ea"/>
              <a:sym typeface="+mn-ea"/>
            </a:endParaRPr>
          </a:p>
          <a:p>
            <a:pPr algn="just">
              <a:lnSpc>
                <a:spcPct val="150000"/>
              </a:lnSpc>
            </a:pPr>
            <a:r>
              <a:rPr lang="zh-CN" altLang="en-US" sz="2400" b="1" dirty="0" smtClean="0">
                <a:solidFill>
                  <a:srgbClr val="FF0000"/>
                </a:solidFill>
                <a:latin typeface="黑体" panose="02010609060101010101" pitchFamily="49" charset="-122"/>
                <a:ea typeface="黑体" panose="02010609060101010101" pitchFamily="49" charset="-122"/>
                <a:cs typeface="+mn-ea"/>
                <a:sym typeface="+mn-ea"/>
              </a:rPr>
              <a:t>广泛</a:t>
            </a:r>
            <a:r>
              <a:rPr lang="zh-CN" altLang="en-US" sz="2400" b="1" dirty="0">
                <a:solidFill>
                  <a:srgbClr val="FF0000"/>
                </a:solidFill>
                <a:latin typeface="黑体" panose="02010609060101010101" pitchFamily="49" charset="-122"/>
                <a:ea typeface="黑体" panose="02010609060101010101" pitchFamily="49" charset="-122"/>
                <a:cs typeface="+mn-ea"/>
                <a:sym typeface="+mn-ea"/>
              </a:rPr>
              <a:t>行政权</a:t>
            </a:r>
            <a:r>
              <a:rPr lang="en-US" altLang="zh-CN" sz="2400" b="1" dirty="0">
                <a:latin typeface="黑体" panose="02010609060101010101" pitchFamily="49" charset="-122"/>
                <a:ea typeface="黑体" panose="02010609060101010101" pitchFamily="49" charset="-122"/>
                <a:cs typeface="+mn-ea"/>
                <a:sym typeface="+mn-ea"/>
              </a:rPr>
              <a:t>——</a:t>
            </a:r>
            <a:r>
              <a:rPr lang="zh-CN" altLang="en-US" sz="2400" b="1" dirty="0">
                <a:latin typeface="黑体" panose="02010609060101010101" pitchFamily="49" charset="-122"/>
                <a:ea typeface="黑体" panose="02010609060101010101" pitchFamily="49" charset="-122"/>
                <a:cs typeface="+mn-ea"/>
                <a:sym typeface="+mn-ea"/>
              </a:rPr>
              <a:t>就像在遭外交敌人入侵时所授予我特权一样</a:t>
            </a:r>
            <a:r>
              <a:rPr lang="zh-CN" altLang="en-US" sz="2400" b="1" dirty="0" smtClean="0">
                <a:latin typeface="黑体" panose="02010609060101010101" pitchFamily="49" charset="-122"/>
                <a:ea typeface="黑体" panose="02010609060101010101" pitchFamily="49" charset="-122"/>
                <a:cs typeface="+mn-ea"/>
                <a:sym typeface="+mn-ea"/>
              </a:rPr>
              <a:t>。</a:t>
            </a:r>
            <a:r>
              <a:rPr lang="en-US" altLang="zh-CN" sz="2400" b="1" dirty="0">
                <a:latin typeface="黑体" panose="02010609060101010101" pitchFamily="49" charset="-122"/>
                <a:ea typeface="黑体" panose="02010609060101010101" pitchFamily="49" charset="-122"/>
                <a:cs typeface="+mn-ea"/>
                <a:sym typeface="+mn-ea"/>
              </a:rPr>
              <a:t> </a:t>
            </a:r>
            <a:r>
              <a:rPr lang="en-US" altLang="zh-CN" sz="2400" b="1" dirty="0" smtClean="0">
                <a:latin typeface="黑体" panose="02010609060101010101" pitchFamily="49" charset="-122"/>
                <a:ea typeface="黑体" panose="02010609060101010101" pitchFamily="49" charset="-122"/>
                <a:cs typeface="+mn-ea"/>
                <a:sym typeface="+mn-ea"/>
              </a:rPr>
              <a:t>”</a:t>
            </a:r>
            <a:r>
              <a:rPr lang="zh-CN" altLang="zh-CN" sz="2400" b="1" dirty="0" smtClean="0">
                <a:latin typeface="黑体" panose="02010609060101010101" pitchFamily="49" charset="-122"/>
                <a:ea typeface="黑体" panose="02010609060101010101" pitchFamily="49" charset="-122"/>
                <a:cs typeface="+mn-ea"/>
                <a:sym typeface="+mn-ea"/>
              </a:rPr>
              <a:t> </a:t>
            </a:r>
            <a:endParaRPr lang="zh-CN" altLang="zh-CN" sz="2400" b="1" dirty="0">
              <a:latin typeface="黑体" panose="02010609060101010101" pitchFamily="49" charset="-122"/>
              <a:ea typeface="黑体" panose="02010609060101010101" pitchFamily="49" charset="-122"/>
              <a:cs typeface="+mn-ea"/>
              <a:sym typeface="+mn-ea"/>
            </a:endParaRPr>
          </a:p>
          <a:p>
            <a:pPr algn="r">
              <a:lnSpc>
                <a:spcPct val="150000"/>
              </a:lnSpc>
            </a:pPr>
            <a:r>
              <a:rPr lang="zh-CN" altLang="zh-CN" sz="2400" b="1" dirty="0">
                <a:latin typeface="黑体" panose="02010609060101010101" pitchFamily="49" charset="-122"/>
                <a:ea typeface="黑体" panose="02010609060101010101" pitchFamily="49" charset="-122"/>
                <a:cs typeface="+mn-ea"/>
                <a:sym typeface="+mn-ea"/>
              </a:rPr>
              <a:t>              </a:t>
            </a:r>
            <a:r>
              <a:rPr lang="en-US" altLang="zh-CN" sz="2400" b="1" dirty="0">
                <a:latin typeface="黑体" panose="02010609060101010101" pitchFamily="49" charset="-122"/>
                <a:ea typeface="黑体" panose="02010609060101010101" pitchFamily="49" charset="-122"/>
                <a:cs typeface="+mn-ea"/>
                <a:sym typeface="+mn-ea"/>
              </a:rPr>
              <a:t>——</a:t>
            </a:r>
            <a:r>
              <a:rPr lang="zh-CN" altLang="en-US" sz="2400" b="1" dirty="0">
                <a:latin typeface="黑体" panose="02010609060101010101" pitchFamily="49" charset="-122"/>
                <a:ea typeface="黑体" panose="02010609060101010101" pitchFamily="49" charset="-122"/>
                <a:cs typeface="+mn-ea"/>
                <a:sym typeface="+mn-ea"/>
              </a:rPr>
              <a:t>罗斯福</a:t>
            </a:r>
            <a:r>
              <a:rPr lang="en-US" altLang="zh-CN" sz="2400" b="1" dirty="0">
                <a:latin typeface="黑体" panose="02010609060101010101" pitchFamily="49" charset="-122"/>
                <a:ea typeface="黑体" panose="02010609060101010101" pitchFamily="49" charset="-122"/>
                <a:cs typeface="+mn-ea"/>
                <a:sym typeface="+mn-ea"/>
              </a:rPr>
              <a:t>1933</a:t>
            </a:r>
            <a:r>
              <a:rPr lang="zh-CN" altLang="en-US" sz="2400" b="1" dirty="0">
                <a:latin typeface="黑体" panose="02010609060101010101" pitchFamily="49" charset="-122"/>
                <a:ea typeface="黑体" panose="02010609060101010101" pitchFamily="49" charset="-122"/>
                <a:cs typeface="+mn-ea"/>
                <a:sym typeface="+mn-ea"/>
              </a:rPr>
              <a:t>年的就职演讲</a:t>
            </a:r>
            <a:r>
              <a:rPr lang="zh-CN" altLang="zh-CN" sz="2400" b="1" dirty="0">
                <a:latin typeface="黑体" panose="02010609060101010101" pitchFamily="49" charset="-122"/>
                <a:ea typeface="黑体" panose="02010609060101010101" pitchFamily="49" charset="-122"/>
                <a:cs typeface="+mn-ea"/>
                <a:sym typeface="+mn-ea"/>
              </a:rPr>
              <a:t>           </a:t>
            </a:r>
            <a:endParaRPr lang="zh-CN" altLang="en-US" sz="2400" b="1" dirty="0">
              <a:latin typeface="黑体" panose="02010609060101010101" pitchFamily="49" charset="-122"/>
              <a:ea typeface="黑体" panose="02010609060101010101" pitchFamily="49" charset="-122"/>
              <a:cs typeface="+mn-ea"/>
              <a:sym typeface="+mn-ea"/>
            </a:endParaRPr>
          </a:p>
        </p:txBody>
      </p:sp>
      <p:sp>
        <p:nvSpPr>
          <p:cNvPr id="7" name="文本框 2"/>
          <p:cNvSpPr txBox="1"/>
          <p:nvPr/>
        </p:nvSpPr>
        <p:spPr>
          <a:xfrm>
            <a:off x="611560" y="2226270"/>
            <a:ext cx="1842135" cy="461665"/>
          </a:xfrm>
          <a:prstGeom prst="rect">
            <a:avLst/>
          </a:prstGeom>
          <a:solidFill>
            <a:srgbClr val="FFFF00"/>
          </a:solidFill>
        </p:spPr>
        <p:txBody>
          <a:bodyPr wrap="square" rtlCol="0">
            <a:spAutoFit/>
          </a:bodyPr>
          <a:lstStyle/>
          <a:p>
            <a:pPr algn="ctr"/>
            <a:r>
              <a:rPr lang="zh-CN" altLang="en-US" sz="2400" b="1" dirty="0">
                <a:solidFill>
                  <a:srgbClr val="FF0000"/>
                </a:solidFill>
                <a:latin typeface="黑体" panose="02010609060101010101" pitchFamily="49" charset="-122"/>
                <a:ea typeface="黑体" panose="02010609060101010101" pitchFamily="49" charset="-122"/>
                <a:cs typeface="+mn-ea"/>
                <a:sym typeface="+mn-ea"/>
              </a:rPr>
              <a:t>广泛行政权</a:t>
            </a:r>
            <a:endParaRPr lang="zh-CN" altLang="en-US" sz="2400" b="1" dirty="0">
              <a:solidFill>
                <a:srgbClr val="FF0000"/>
              </a:solidFill>
              <a:latin typeface="黑体" panose="02010609060101010101" pitchFamily="49" charset="-122"/>
              <a:ea typeface="黑体" panose="02010609060101010101" pitchFamily="49"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6" presetClass="emph" presetSubtype="0" fill="hold" grpId="1" nodeType="clickEffect">
                                  <p:stCondLst>
                                    <p:cond delay="0"/>
                                  </p:stCondLst>
                                  <p:childTnLst>
                                    <p:animScale>
                                      <p:cBhvr>
                                        <p:cTn id="22" dur="75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7" grpId="1"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611560" y="989072"/>
            <a:ext cx="6480720" cy="461665"/>
          </a:xfrm>
          <a:prstGeom prst="rect">
            <a:avLst/>
          </a:prstGeom>
          <a:noFill/>
        </p:spPr>
        <p:txBody>
          <a:bodyPr wrap="square">
            <a:spAutoFit/>
          </a:bodyPr>
          <a:lstStyle/>
          <a:p>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a:t>
            </a:r>
            <a:r>
              <a:rPr lang="zh-CN" altLang="zh-CN" sz="2400" b="1" dirty="0">
                <a:latin typeface="黑体" panose="02010609060101010101" pitchFamily="49" charset="-122"/>
                <a:ea typeface="黑体" panose="02010609060101010101" pitchFamily="49" charset="-122"/>
              </a:rPr>
              <a:t>概括新政采取了什么方式摆脱危机。</a:t>
            </a:r>
            <a:endParaRPr lang="zh-CN" altLang="zh-CN" sz="2400" dirty="0">
              <a:latin typeface="黑体" panose="02010609060101010101" pitchFamily="49" charset="-122"/>
              <a:ea typeface="黑体" panose="02010609060101010101" pitchFamily="49" charset="-122"/>
            </a:endParaRPr>
          </a:p>
        </p:txBody>
      </p:sp>
      <p:sp>
        <p:nvSpPr>
          <p:cNvPr id="2" name="文本框 1"/>
          <p:cNvSpPr txBox="1"/>
          <p:nvPr/>
        </p:nvSpPr>
        <p:spPr>
          <a:xfrm>
            <a:off x="1475656" y="1450737"/>
            <a:ext cx="6444208" cy="523220"/>
          </a:xfrm>
          <a:prstGeom prst="rect">
            <a:avLst/>
          </a:prstGeom>
          <a:noFill/>
        </p:spPr>
        <p:txBody>
          <a:bodyPr wrap="square" rtlCol="0">
            <a:spAutoFit/>
          </a:bodyPr>
          <a:lstStyle/>
          <a:p>
            <a:r>
              <a:rPr lang="zh-CN" altLang="en-US" sz="2800" b="1" dirty="0">
                <a:solidFill>
                  <a:srgbClr val="0070C0"/>
                </a:solidFill>
                <a:latin typeface="黑体" panose="02010609060101010101" pitchFamily="49" charset="-122"/>
                <a:ea typeface="黑体" panose="02010609060101010101" pitchFamily="49" charset="-122"/>
              </a:rPr>
              <a:t>政府大规模干预经济</a:t>
            </a:r>
            <a:endParaRPr lang="zh-CN" altLang="en-US" sz="2800" b="1" dirty="0">
              <a:solidFill>
                <a:srgbClr val="0070C0"/>
              </a:solidFill>
              <a:latin typeface="黑体" panose="02010609060101010101" pitchFamily="49" charset="-122"/>
              <a:ea typeface="黑体" panose="02010609060101010101" pitchFamily="49" charset="-122"/>
            </a:endParaRPr>
          </a:p>
        </p:txBody>
      </p:sp>
      <p:sp>
        <p:nvSpPr>
          <p:cNvPr id="5" name="文本框 4"/>
          <p:cNvSpPr txBox="1"/>
          <p:nvPr/>
        </p:nvSpPr>
        <p:spPr>
          <a:xfrm>
            <a:off x="616752" y="2211710"/>
            <a:ext cx="8136904" cy="461665"/>
          </a:xfrm>
          <a:prstGeom prst="rect">
            <a:avLst/>
          </a:prstGeom>
          <a:noFill/>
        </p:spPr>
        <p:txBody>
          <a:bodyPr wrap="square">
            <a:spAutoFit/>
          </a:bodyPr>
          <a:lstStyle/>
          <a:p>
            <a:r>
              <a:rPr lang="zh-CN" altLang="zh-CN"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2</a:t>
            </a:r>
            <a:r>
              <a:rPr lang="zh-CN" altLang="zh-CN" sz="2400" b="1" dirty="0">
                <a:latin typeface="黑体" panose="02010609060101010101" pitchFamily="49" charset="-122"/>
                <a:ea typeface="黑体" panose="02010609060101010101" pitchFamily="49" charset="-122"/>
              </a:rPr>
              <a:t>）逐条分析罗斯福新政是如何摆脱这次经济大危机的？</a:t>
            </a:r>
            <a:endParaRPr lang="zh-CN" altLang="zh-CN"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4"/>
          <p:cNvSpPr txBox="1"/>
          <p:nvPr/>
        </p:nvSpPr>
        <p:spPr>
          <a:xfrm>
            <a:off x="539552" y="767537"/>
            <a:ext cx="4680476" cy="523220"/>
          </a:xfrm>
          <a:prstGeom prst="rect">
            <a:avLst/>
          </a:prstGeom>
          <a:noFill/>
          <a:ln w="38100" cap="flat" cmpd="sng">
            <a:noFill/>
            <a:prstDash val="solid"/>
            <a:miter/>
            <a:headEnd type="none" w="med" len="med"/>
            <a:tailEnd type="none" w="med" len="med"/>
          </a:ln>
        </p:spPr>
        <p:txBody>
          <a:bodyPr wrap="square" anchor="t">
            <a:spAutoFit/>
          </a:bodyPr>
          <a:lstStyle/>
          <a:p>
            <a:pPr>
              <a:spcBef>
                <a:spcPct val="50000"/>
              </a:spcBef>
            </a:pPr>
            <a:r>
              <a:rPr lang="zh-CN" altLang="en-US" sz="2800" b="1" dirty="0">
                <a:solidFill>
                  <a:srgbClr val="0070C0"/>
                </a:solidFill>
                <a:latin typeface="黑体" panose="02010609060101010101" pitchFamily="49" charset="-122"/>
                <a:ea typeface="黑体" panose="02010609060101010101" pitchFamily="49" charset="-122"/>
              </a:rPr>
              <a:t>措施一：整顿金融体系</a:t>
            </a:r>
            <a:endParaRPr lang="zh-CN" altLang="en-US" sz="2800" b="1" dirty="0">
              <a:solidFill>
                <a:srgbClr val="0070C0"/>
              </a:solidFill>
              <a:latin typeface="黑体" panose="02010609060101010101" pitchFamily="49" charset="-122"/>
              <a:ea typeface="黑体" panose="02010609060101010101" pitchFamily="49" charset="-122"/>
            </a:endParaRPr>
          </a:p>
        </p:txBody>
      </p:sp>
      <p:sp>
        <p:nvSpPr>
          <p:cNvPr id="4" name="内容占位符 3"/>
          <p:cNvSpPr>
            <a:spLocks noGrp="1"/>
          </p:cNvSpPr>
          <p:nvPr>
            <p:ph idx="4294967295"/>
          </p:nvPr>
        </p:nvSpPr>
        <p:spPr>
          <a:xfrm>
            <a:off x="467544" y="1347614"/>
            <a:ext cx="6768752" cy="2397125"/>
          </a:xfrm>
          <a:ln>
            <a:solidFill>
              <a:srgbClr val="FF0000"/>
            </a:solidFill>
          </a:ln>
        </p:spPr>
        <p:txBody>
          <a:bodyPr>
            <a:noAutofit/>
          </a:bodyPr>
          <a:lstStyle/>
          <a:p>
            <a:pPr indent="0">
              <a:lnSpc>
                <a:spcPct val="125000"/>
              </a:lnSpc>
              <a:spcAft>
                <a:spcPts val="0"/>
              </a:spcAft>
            </a:pPr>
            <a:r>
              <a:rPr lang="zh-CN" altLang="en-US" sz="2100" b="1" dirty="0">
                <a:solidFill>
                  <a:schemeClr val="tx1"/>
                </a:solidFill>
                <a:latin typeface="黑体" panose="02010609060101010101" pitchFamily="49" charset="-122"/>
                <a:ea typeface="黑体" panose="02010609060101010101" pitchFamily="49" charset="-122"/>
                <a:cs typeface="+mn-ea"/>
                <a:sym typeface="+mn-ea"/>
              </a:rPr>
              <a:t>下令全国银行一律休假四天，筛选有信用的银行；</a:t>
            </a:r>
            <a:endParaRPr lang="zh-CN" altLang="zh-CN" sz="2100" b="1" dirty="0">
              <a:solidFill>
                <a:schemeClr val="tx1"/>
              </a:solidFill>
              <a:latin typeface="黑体" panose="02010609060101010101" pitchFamily="49" charset="-122"/>
              <a:ea typeface="黑体" panose="02010609060101010101" pitchFamily="49" charset="-122"/>
              <a:cs typeface="+mn-ea"/>
              <a:sym typeface="+mn-ea"/>
            </a:endParaRPr>
          </a:p>
          <a:p>
            <a:pPr indent="0">
              <a:lnSpc>
                <a:spcPct val="125000"/>
              </a:lnSpc>
              <a:spcAft>
                <a:spcPts val="0"/>
              </a:spcAft>
            </a:pPr>
            <a:r>
              <a:rPr lang="zh-CN" altLang="en-US" sz="2100" b="1" dirty="0">
                <a:solidFill>
                  <a:schemeClr val="tx1"/>
                </a:solidFill>
                <a:latin typeface="黑体" panose="02010609060101010101" pitchFamily="49" charset="-122"/>
                <a:ea typeface="黑体" panose="02010609060101010101" pitchFamily="49" charset="-122"/>
                <a:cs typeface="+mn-ea"/>
                <a:sym typeface="+mn-ea"/>
              </a:rPr>
              <a:t>国会通过了《紧急银行法案》</a:t>
            </a:r>
            <a:endParaRPr lang="zh-CN" altLang="en-US" sz="2100" b="1" dirty="0">
              <a:solidFill>
                <a:schemeClr val="tx1"/>
              </a:solidFill>
              <a:latin typeface="黑体" panose="02010609060101010101" pitchFamily="49" charset="-122"/>
              <a:ea typeface="黑体" panose="02010609060101010101" pitchFamily="49" charset="-122"/>
              <a:cs typeface="+mn-ea"/>
              <a:sym typeface="+mn-ea"/>
            </a:endParaRPr>
          </a:p>
          <a:p>
            <a:pPr indent="0">
              <a:lnSpc>
                <a:spcPct val="125000"/>
              </a:lnSpc>
              <a:spcAft>
                <a:spcPts val="0"/>
              </a:spcAft>
            </a:pPr>
            <a:r>
              <a:rPr lang="zh-CN" altLang="en-US" sz="2100" b="1" dirty="0">
                <a:solidFill>
                  <a:schemeClr val="tx1"/>
                </a:solidFill>
                <a:latin typeface="黑体" panose="02010609060101010101" pitchFamily="49" charset="-122"/>
                <a:ea typeface="黑体" panose="02010609060101010101" pitchFamily="49" charset="-122"/>
                <a:cs typeface="+mn-ea"/>
                <a:sym typeface="+mn-ea"/>
              </a:rPr>
              <a:t>国会拨款30亿美元贷款给大银行，支持其开业；</a:t>
            </a:r>
            <a:endParaRPr lang="zh-CN" altLang="en-US" sz="2100" b="1" dirty="0">
              <a:solidFill>
                <a:schemeClr val="tx1"/>
              </a:solidFill>
              <a:latin typeface="黑体" panose="02010609060101010101" pitchFamily="49" charset="-122"/>
              <a:ea typeface="黑体" panose="02010609060101010101" pitchFamily="49" charset="-122"/>
              <a:cs typeface="+mn-ea"/>
              <a:sym typeface="+mn-ea"/>
            </a:endParaRPr>
          </a:p>
          <a:p>
            <a:pPr indent="0">
              <a:lnSpc>
                <a:spcPct val="125000"/>
              </a:lnSpc>
              <a:spcAft>
                <a:spcPts val="0"/>
              </a:spcAft>
            </a:pPr>
            <a:r>
              <a:rPr lang="zh-CN" altLang="en-US" sz="2100" b="1" dirty="0">
                <a:solidFill>
                  <a:schemeClr val="tx1"/>
                </a:solidFill>
                <a:latin typeface="黑体" panose="02010609060101010101" pitchFamily="49" charset="-122"/>
                <a:ea typeface="黑体" panose="02010609060101010101" pitchFamily="49" charset="-122"/>
                <a:cs typeface="+mn-ea"/>
                <a:sym typeface="+mn-ea"/>
              </a:rPr>
              <a:t>成立“联邦储蓄保险公司”，对存款实行政府保险。</a:t>
            </a:r>
            <a:endParaRPr lang="zh-CN" altLang="en-US" sz="2100" b="1" dirty="0">
              <a:solidFill>
                <a:schemeClr val="tx1"/>
              </a:solidFill>
              <a:latin typeface="黑体" panose="02010609060101010101" pitchFamily="49" charset="-122"/>
              <a:ea typeface="黑体" panose="02010609060101010101" pitchFamily="49" charset="-122"/>
              <a:cs typeface="+mn-ea"/>
              <a:sym typeface="+mn-ea"/>
            </a:endParaRPr>
          </a:p>
        </p:txBody>
      </p:sp>
      <p:pic>
        <p:nvPicPr>
          <p:cNvPr id="17421" name="Picture 13" descr="https://gss0.bdstatic.com/-4o3dSag_xI4khGkpoWK1HF6hhy/baike/w%3D268%3Bg%3D0/sign=e56c8bcdb53533faf5b6942890e89a22/3c6d55fbb2fb4316919678b924a4462308f7d36c.jpg"/>
          <p:cNvPicPr>
            <a:picLocks noChangeAspect="1"/>
          </p:cNvPicPr>
          <p:nvPr/>
        </p:nvPicPr>
        <p:blipFill>
          <a:blip r:embed="rId1" cstate="print"/>
          <a:stretch>
            <a:fillRect/>
          </a:stretch>
        </p:blipFill>
        <p:spPr>
          <a:xfrm>
            <a:off x="6948264" y="915566"/>
            <a:ext cx="1379220" cy="1379220"/>
          </a:xfrm>
          <a:prstGeom prst="rect">
            <a:avLst/>
          </a:prstGeom>
          <a:solidFill>
            <a:schemeClr val="bg1"/>
          </a:solidFill>
          <a:ln w="9525">
            <a:noFill/>
          </a:ln>
        </p:spPr>
      </p:pic>
      <p:pic>
        <p:nvPicPr>
          <p:cNvPr id="5" name="图片 4"/>
          <p:cNvPicPr>
            <a:picLocks noChangeAspect="1"/>
          </p:cNvPicPr>
          <p:nvPr/>
        </p:nvPicPr>
        <p:blipFill>
          <a:blip r:embed="rId2" cstate="print"/>
          <a:stretch>
            <a:fillRect/>
          </a:stretch>
        </p:blipFill>
        <p:spPr>
          <a:xfrm>
            <a:off x="467544" y="3132573"/>
            <a:ext cx="2068354" cy="1677829"/>
          </a:xfrm>
          <a:prstGeom prst="rect">
            <a:avLst/>
          </a:prstGeom>
        </p:spPr>
      </p:pic>
      <p:sp>
        <p:nvSpPr>
          <p:cNvPr id="38942" name="Text Box 38"/>
          <p:cNvSpPr txBox="1"/>
          <p:nvPr/>
        </p:nvSpPr>
        <p:spPr>
          <a:xfrm>
            <a:off x="2777491" y="3847624"/>
            <a:ext cx="5770721" cy="430887"/>
          </a:xfrm>
          <a:prstGeom prst="rect">
            <a:avLst/>
          </a:prstGeom>
          <a:noFill/>
          <a:ln w="9525">
            <a:noFill/>
          </a:ln>
        </p:spPr>
        <p:txBody>
          <a:bodyPr wrap="square" lIns="0" tIns="0" rIns="0" bIns="0" anchor="t">
            <a:spAutoFit/>
          </a:bodyPr>
          <a:lstStyle/>
          <a:p>
            <a:pPr algn="ctr">
              <a:spcBef>
                <a:spcPct val="50000"/>
              </a:spcBef>
            </a:pPr>
            <a:r>
              <a:rPr lang="zh-CN" altLang="en-US" sz="2800" b="1" dirty="0">
                <a:solidFill>
                  <a:srgbClr val="0070C0"/>
                </a:solidFill>
                <a:latin typeface="黑体" panose="02010609060101010101" pitchFamily="49" charset="-122"/>
                <a:ea typeface="黑体" panose="02010609060101010101" pitchFamily="49" charset="-122"/>
                <a:cs typeface="+mn-ea"/>
              </a:rPr>
              <a:t>恢复银行信用， 为后续改革奠基</a:t>
            </a:r>
            <a:endParaRPr lang="zh-CN" altLang="en-US" sz="2800" b="1" dirty="0">
              <a:solidFill>
                <a:srgbClr val="0070C0"/>
              </a:solidFill>
              <a:latin typeface="黑体" panose="02010609060101010101" pitchFamily="49" charset="-122"/>
              <a:ea typeface="黑体" panose="02010609060101010101" pitchFamily="49" charset="-122"/>
              <a:cs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42"/>
                                        </p:tgtEl>
                                        <p:attrNameLst>
                                          <p:attrName>style.visibility</p:attrName>
                                        </p:attrNameLst>
                                      </p:cBhvr>
                                      <p:to>
                                        <p:strVal val="visible"/>
                                      </p:to>
                                    </p:set>
                                    <p:anim calcmode="lin" valueType="num">
                                      <p:cBhvr additive="base">
                                        <p:cTn id="7" dur="500" fill="hold"/>
                                        <p:tgtEl>
                                          <p:spTgt spid="38942"/>
                                        </p:tgtEl>
                                        <p:attrNameLst>
                                          <p:attrName>ppt_x</p:attrName>
                                        </p:attrNameLst>
                                      </p:cBhvr>
                                      <p:tavLst>
                                        <p:tav tm="0">
                                          <p:val>
                                            <p:strVal val="#ppt_x"/>
                                          </p:val>
                                        </p:tav>
                                        <p:tav tm="100000">
                                          <p:val>
                                            <p:strVal val="#ppt_x"/>
                                          </p:val>
                                        </p:tav>
                                      </p:tavLst>
                                    </p:anim>
                                    <p:anim calcmode="lin" valueType="num">
                                      <p:cBhvr additive="base">
                                        <p:cTn id="8" dur="500" fill="hold"/>
                                        <p:tgtEl>
                                          <p:spTgt spid="389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ext Box 3">
            <a:hlinkClick r:id="rId1" action="ppaction://hlinksldjump"/>
          </p:cNvPr>
          <p:cNvSpPr txBox="1"/>
          <p:nvPr/>
        </p:nvSpPr>
        <p:spPr>
          <a:xfrm>
            <a:off x="257510" y="94302"/>
            <a:ext cx="5927194" cy="523220"/>
          </a:xfrm>
          <a:prstGeom prst="rect">
            <a:avLst/>
          </a:prstGeom>
          <a:noFill/>
          <a:ln w="38100" cap="flat" cmpd="sng">
            <a:noFill/>
            <a:prstDash val="solid"/>
            <a:miter/>
            <a:headEnd type="none" w="med" len="med"/>
            <a:tailEnd type="none" w="med" len="med"/>
          </a:ln>
        </p:spPr>
        <p:txBody>
          <a:bodyPr wrap="square" anchor="t">
            <a:spAutoFit/>
          </a:bodyPr>
          <a:lstStyle>
            <a:defPPr>
              <a:defRPr lang="zh-CN"/>
            </a:defPPr>
            <a:lvl1pPr>
              <a:spcBef>
                <a:spcPct val="50000"/>
              </a:spcBef>
              <a:defRPr sz="2800" b="1">
                <a:solidFill>
                  <a:srgbClr val="0070C0"/>
                </a:solidFill>
                <a:latin typeface="黑体" panose="02010609060101010101" pitchFamily="49" charset="-122"/>
                <a:ea typeface="黑体" panose="02010609060101010101" pitchFamily="49" charset="-122"/>
              </a:defRPr>
            </a:lvl1pPr>
          </a:lstStyle>
          <a:p>
            <a:r>
              <a:rPr lang="zh-CN" altLang="en-US" dirty="0"/>
              <a:t>措施二：加强对工业的计划指导</a:t>
            </a:r>
            <a:endParaRPr lang="zh-CN" altLang="en-US" dirty="0"/>
          </a:p>
        </p:txBody>
      </p:sp>
      <p:sp>
        <p:nvSpPr>
          <p:cNvPr id="9" name="文本框 8"/>
          <p:cNvSpPr txBox="1"/>
          <p:nvPr/>
        </p:nvSpPr>
        <p:spPr>
          <a:xfrm>
            <a:off x="266700" y="1502093"/>
            <a:ext cx="8454390" cy="2031325"/>
          </a:xfrm>
          <a:prstGeom prst="rect">
            <a:avLst/>
          </a:prstGeom>
          <a:noFill/>
          <a:ln>
            <a:noFill/>
          </a:ln>
        </p:spPr>
        <p:txBody>
          <a:bodyPr wrap="square" rtlCol="0">
            <a:spAutoFit/>
          </a:bodyPr>
          <a:lstStyle/>
          <a:p>
            <a:pPr>
              <a:lnSpc>
                <a:spcPct val="150000"/>
              </a:lnSpc>
            </a:pPr>
            <a:r>
              <a:rPr lang="zh-CN" altLang="zh-CN" sz="2100" b="1" dirty="0">
                <a:solidFill>
                  <a:srgbClr val="FF0000"/>
                </a:solidFill>
                <a:latin typeface="黑体" panose="02010609060101010101" pitchFamily="49" charset="-122"/>
                <a:ea typeface="黑体" panose="02010609060101010101" pitchFamily="49" charset="-122"/>
                <a:cs typeface="+mn-ea"/>
                <a:sym typeface="+mn-ea"/>
              </a:rPr>
              <a:t>《全国工业复兴法》</a:t>
            </a:r>
            <a:r>
              <a:rPr lang="zh-CN" altLang="zh-CN" sz="2100" b="1" dirty="0">
                <a:latin typeface="黑体" panose="02010609060101010101" pitchFamily="49" charset="-122"/>
                <a:ea typeface="黑体" panose="02010609060101010101" pitchFamily="49" charset="-122"/>
                <a:cs typeface="+mn-ea"/>
                <a:sym typeface="+mn-ea"/>
              </a:rPr>
              <a:t>规定：</a:t>
            </a:r>
            <a:r>
              <a:rPr lang="zh-CN" altLang="en-US" sz="2100" b="1" dirty="0">
                <a:solidFill>
                  <a:schemeClr val="dk1"/>
                </a:solidFill>
                <a:latin typeface="黑体" panose="02010609060101010101" pitchFamily="49" charset="-122"/>
                <a:ea typeface="黑体" panose="02010609060101010101" pitchFamily="49" charset="-122"/>
              </a:rPr>
              <a:t>规定公平竞争法规，协调各个工业部门的企业活动 ；规定雇员有组织起来进行谈判的权利，确定最低工资标准，限制工时。</a:t>
            </a:r>
            <a:endParaRPr lang="en-US" altLang="zh-CN" sz="2100" b="1" dirty="0">
              <a:solidFill>
                <a:schemeClr val="dk1"/>
              </a:solidFill>
              <a:latin typeface="黑体" panose="02010609060101010101" pitchFamily="49" charset="-122"/>
              <a:ea typeface="黑体" panose="02010609060101010101" pitchFamily="49" charset="-122"/>
            </a:endParaRPr>
          </a:p>
          <a:p>
            <a:pPr>
              <a:lnSpc>
                <a:spcPct val="150000"/>
              </a:lnSpc>
            </a:pPr>
            <a:r>
              <a:rPr lang="zh-CN" altLang="zh-CN" sz="2100" b="1" dirty="0">
                <a:solidFill>
                  <a:schemeClr val="dk1"/>
                </a:solidFill>
                <a:latin typeface="黑体" panose="02010609060101010101" pitchFamily="49" charset="-122"/>
                <a:ea typeface="黑体" panose="02010609060101010101" pitchFamily="49" charset="-122"/>
              </a:rPr>
              <a:t>《全国劳工关系法》，在一定范围内维护工人合法权益</a:t>
            </a:r>
            <a:endParaRPr lang="en-US" altLang="zh-CN" sz="2100" b="1" dirty="0">
              <a:latin typeface="黑体" panose="02010609060101010101" pitchFamily="49" charset="-122"/>
              <a:ea typeface="黑体" panose="02010609060101010101" pitchFamily="49" charset="-122"/>
              <a:cs typeface="楷体_GB2312" panose="02010609030101010101" pitchFamily="49" charset="-122"/>
              <a:sym typeface="+mn-ea"/>
            </a:endParaRPr>
          </a:p>
        </p:txBody>
      </p:sp>
      <p:pic>
        <p:nvPicPr>
          <p:cNvPr id="8" name="图片 7"/>
          <p:cNvPicPr>
            <a:picLocks noChangeAspect="1"/>
          </p:cNvPicPr>
          <p:nvPr/>
        </p:nvPicPr>
        <p:blipFill>
          <a:blip r:embed="rId2" cstate="print"/>
          <a:stretch>
            <a:fillRect/>
          </a:stretch>
        </p:blipFill>
        <p:spPr>
          <a:xfrm>
            <a:off x="7572729" y="55370"/>
            <a:ext cx="1524476" cy="1457801"/>
          </a:xfrm>
          <a:prstGeom prst="rect">
            <a:avLst/>
          </a:prstGeom>
        </p:spPr>
      </p:pic>
      <p:sp>
        <p:nvSpPr>
          <p:cNvPr id="12" name="椭圆形标注 11"/>
          <p:cNvSpPr/>
          <p:nvPr/>
        </p:nvSpPr>
        <p:spPr>
          <a:xfrm>
            <a:off x="330042" y="779145"/>
            <a:ext cx="3315176" cy="757238"/>
          </a:xfrm>
          <a:prstGeom prst="wedgeEllipseCallout">
            <a:avLst>
              <a:gd name="adj1" fmla="val 91632"/>
              <a:gd name="adj2" fmla="val 87170"/>
            </a:avLst>
          </a:prstGeom>
          <a:solidFill>
            <a:schemeClr val="tx2">
              <a:lumMod val="10000"/>
              <a:lumOff val="90000"/>
            </a:schemeClr>
          </a:solid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2100" b="1" dirty="0">
                <a:solidFill>
                  <a:schemeClr val="tx1"/>
                </a:solidFill>
                <a:latin typeface="黑体" panose="02010609060101010101" pitchFamily="49" charset="-122"/>
                <a:ea typeface="黑体" panose="02010609060101010101" pitchFamily="49" charset="-122"/>
                <a:sym typeface="+mn-ea"/>
              </a:rPr>
              <a:t>防止盲目竞争而引发的生产过剩</a:t>
            </a:r>
            <a:endParaRPr lang="zh-CN" altLang="en-US" sz="2100" b="1" dirty="0">
              <a:solidFill>
                <a:schemeClr val="tx1"/>
              </a:solidFill>
              <a:latin typeface="黑体" panose="02010609060101010101" pitchFamily="49" charset="-122"/>
              <a:ea typeface="黑体" panose="02010609060101010101" pitchFamily="49" charset="-122"/>
            </a:endParaRPr>
          </a:p>
        </p:txBody>
      </p:sp>
      <p:cxnSp>
        <p:nvCxnSpPr>
          <p:cNvPr id="2" name="直接连接符 1"/>
          <p:cNvCxnSpPr/>
          <p:nvPr/>
        </p:nvCxnSpPr>
        <p:spPr>
          <a:xfrm flipV="1">
            <a:off x="2705105" y="2033786"/>
            <a:ext cx="5866924" cy="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6516216" y="2503170"/>
            <a:ext cx="201056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10769" y="2923755"/>
            <a:ext cx="1353979" cy="2048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椭圆形标注 12"/>
          <p:cNvSpPr/>
          <p:nvPr/>
        </p:nvSpPr>
        <p:spPr>
          <a:xfrm>
            <a:off x="1864995" y="3218095"/>
            <a:ext cx="2628900" cy="710404"/>
          </a:xfrm>
          <a:prstGeom prst="wedgeEllipseCallout">
            <a:avLst>
              <a:gd name="adj1" fmla="val 59415"/>
              <a:gd name="adj2" fmla="val -14698"/>
            </a:avLst>
          </a:prstGeom>
          <a:solidFill>
            <a:schemeClr val="accent1">
              <a:lumMod val="20000"/>
              <a:lumOff val="80000"/>
            </a:schemeClr>
          </a:solid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b="1" dirty="0">
                <a:solidFill>
                  <a:srgbClr val="3A3838"/>
                </a:solidFill>
                <a:latin typeface="黑体" panose="02010609060101010101" pitchFamily="49" charset="-122"/>
                <a:ea typeface="黑体" panose="02010609060101010101" pitchFamily="49" charset="-122"/>
                <a:sym typeface="+mn-ea"/>
              </a:rPr>
              <a:t>保障工人权益                                                                    </a:t>
            </a:r>
            <a:endParaRPr lang="zh-CN" altLang="en-US" sz="2100" dirty="0">
              <a:latin typeface="黑体" panose="02010609060101010101" pitchFamily="49" charset="-122"/>
              <a:ea typeface="黑体" panose="02010609060101010101" pitchFamily="49" charset="-122"/>
            </a:endParaRPr>
          </a:p>
        </p:txBody>
      </p:sp>
      <p:sp>
        <p:nvSpPr>
          <p:cNvPr id="18" name="椭圆形标注 17"/>
          <p:cNvSpPr/>
          <p:nvPr/>
        </p:nvSpPr>
        <p:spPr>
          <a:xfrm>
            <a:off x="6892677" y="2576535"/>
            <a:ext cx="1828413" cy="1075335"/>
          </a:xfrm>
          <a:prstGeom prst="wedgeEllipseCallout">
            <a:avLst>
              <a:gd name="adj1" fmla="val -31397"/>
              <a:gd name="adj2" fmla="val -67569"/>
            </a:avLst>
          </a:prstGeom>
          <a:solidFill>
            <a:schemeClr val="tx2">
              <a:lumMod val="10000"/>
              <a:lumOff val="90000"/>
            </a:schemeClr>
          </a:solid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b="1" dirty="0">
                <a:solidFill>
                  <a:schemeClr val="tx1"/>
                </a:solidFill>
                <a:latin typeface="黑体" panose="02010609060101010101" pitchFamily="49" charset="-122"/>
                <a:ea typeface="黑体" panose="02010609060101010101" pitchFamily="49" charset="-122"/>
                <a:sym typeface="+mn-ea"/>
              </a:rPr>
              <a:t>协调劳资关系</a:t>
            </a:r>
            <a:r>
              <a:rPr lang="zh-CN" altLang="en-US" sz="2100" b="1" dirty="0">
                <a:solidFill>
                  <a:srgbClr val="3A3838"/>
                </a:solidFill>
                <a:latin typeface="黑体" panose="02010609060101010101" pitchFamily="49" charset="-122"/>
                <a:ea typeface="黑体" panose="02010609060101010101" pitchFamily="49" charset="-122"/>
                <a:sym typeface="+mn-ea"/>
              </a:rPr>
              <a:t>缓和阶级矛盾</a:t>
            </a:r>
            <a:endParaRPr lang="zh-CN" altLang="en-US" sz="2100" b="1" dirty="0">
              <a:solidFill>
                <a:schemeClr val="tx1"/>
              </a:solidFill>
              <a:latin typeface="黑体" panose="02010609060101010101" pitchFamily="49" charset="-122"/>
              <a:ea typeface="黑体" panose="02010609060101010101" pitchFamily="49" charset="-122"/>
            </a:endParaRPr>
          </a:p>
        </p:txBody>
      </p:sp>
      <p:sp>
        <p:nvSpPr>
          <p:cNvPr id="24" name="椭圆 23"/>
          <p:cNvSpPr/>
          <p:nvPr/>
        </p:nvSpPr>
        <p:spPr>
          <a:xfrm>
            <a:off x="4358704" y="3002604"/>
            <a:ext cx="2533973" cy="45332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sp>
        <p:nvSpPr>
          <p:cNvPr id="25" name="椭圆 24"/>
          <p:cNvSpPr/>
          <p:nvPr/>
        </p:nvSpPr>
        <p:spPr>
          <a:xfrm>
            <a:off x="1741041" y="2093047"/>
            <a:ext cx="4221351" cy="453325"/>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pic>
        <p:nvPicPr>
          <p:cNvPr id="26" name="Picture 37" descr="J:\PNG\png133_019.png"/>
          <p:cNvPicPr>
            <a:picLocks noChangeAspect="1"/>
          </p:cNvPicPr>
          <p:nvPr/>
        </p:nvPicPr>
        <p:blipFill>
          <a:blip r:embed="rId3" cstate="print"/>
          <a:stretch>
            <a:fillRect/>
          </a:stretch>
        </p:blipFill>
        <p:spPr>
          <a:xfrm>
            <a:off x="131456" y="3256704"/>
            <a:ext cx="1782366" cy="1782366"/>
          </a:xfrm>
          <a:prstGeom prst="rect">
            <a:avLst/>
          </a:prstGeom>
          <a:noFill/>
          <a:ln w="9525">
            <a:noFill/>
          </a:ln>
        </p:spPr>
      </p:pic>
      <p:sp>
        <p:nvSpPr>
          <p:cNvPr id="27" name="TextBox 26"/>
          <p:cNvSpPr txBox="1"/>
          <p:nvPr/>
        </p:nvSpPr>
        <p:spPr bwMode="auto">
          <a:xfrm>
            <a:off x="1923585" y="3720096"/>
            <a:ext cx="492443" cy="830997"/>
          </a:xfrm>
          <a:prstGeom prst="rect">
            <a:avLst/>
          </a:prstGeom>
          <a:noFill/>
        </p:spPr>
        <p:txBody>
          <a:bodyPr wrap="none">
            <a:spAutoFit/>
          </a:bodyPr>
          <a:lstStyle/>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矛</a:t>
            </a:r>
            <a:endParaRPr lang="en-US" altLang="zh-CN" sz="2400" b="1" dirty="0">
              <a:solidFill>
                <a:schemeClr val="tx1">
                  <a:lumMod val="95000"/>
                  <a:lumOff val="5000"/>
                </a:schemeClr>
              </a:solidFill>
              <a:latin typeface="黑体" panose="02010609060101010101" pitchFamily="49" charset="-122"/>
              <a:ea typeface="黑体" panose="02010609060101010101" pitchFamily="49" charset="-122"/>
            </a:endParaRPr>
          </a:p>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盾</a:t>
            </a:r>
            <a:endParaRPr lang="zh-CN" altLang="en-US" sz="2400" b="1" dirty="0">
              <a:solidFill>
                <a:schemeClr val="tx1">
                  <a:lumMod val="95000"/>
                  <a:lumOff val="5000"/>
                </a:schemeClr>
              </a:solidFill>
              <a:latin typeface="黑体" panose="02010609060101010101" pitchFamily="49" charset="-122"/>
              <a:ea typeface="黑体" panose="02010609060101010101" pitchFamily="49" charset="-122"/>
            </a:endParaRPr>
          </a:p>
        </p:txBody>
      </p:sp>
      <p:grpSp>
        <p:nvGrpSpPr>
          <p:cNvPr id="28" name="组合 25"/>
          <p:cNvGrpSpPr/>
          <p:nvPr/>
        </p:nvGrpSpPr>
        <p:grpSpPr>
          <a:xfrm>
            <a:off x="2494847" y="3739384"/>
            <a:ext cx="954107" cy="809625"/>
            <a:chOff x="5292080" y="5157192"/>
            <a:chExt cx="1271551" cy="1080121"/>
          </a:xfrm>
        </p:grpSpPr>
        <p:grpSp>
          <p:nvGrpSpPr>
            <p:cNvPr id="29" name="组合 72"/>
            <p:cNvGrpSpPr/>
            <p:nvPr/>
          </p:nvGrpSpPr>
          <p:grpSpPr>
            <a:xfrm>
              <a:off x="5364088" y="5157192"/>
              <a:ext cx="1080119" cy="1080121"/>
              <a:chOff x="6732240" y="4869160"/>
              <a:chExt cx="1544637" cy="1544637"/>
            </a:xfrm>
          </p:grpSpPr>
          <p:sp>
            <p:nvSpPr>
              <p:cNvPr id="31" name="Oval 8"/>
              <p:cNvSpPr/>
              <p:nvPr/>
            </p:nvSpPr>
            <p:spPr>
              <a:xfrm>
                <a:off x="6732240" y="4869160"/>
                <a:ext cx="1544637" cy="1544637"/>
              </a:xfrm>
              <a:prstGeom prst="ellipse">
                <a:avLst/>
              </a:prstGeom>
              <a:gradFill rotWithShape="1">
                <a:gsLst>
                  <a:gs pos="0">
                    <a:srgbClr val="FF9900"/>
                  </a:gs>
                  <a:gs pos="100000">
                    <a:srgbClr val="925800"/>
                  </a:gs>
                </a:gsLst>
                <a:path path="rect">
                  <a:fillToRect l="100000" t="100000"/>
                </a:path>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sp>
            <p:nvSpPr>
              <p:cNvPr id="32" name="Oval 9"/>
              <p:cNvSpPr/>
              <p:nvPr/>
            </p:nvSpPr>
            <p:spPr>
              <a:xfrm>
                <a:off x="6765577" y="4905672"/>
                <a:ext cx="1473200" cy="1474787"/>
              </a:xfrm>
              <a:prstGeom prst="ellipse">
                <a:avLst/>
              </a:prstGeom>
              <a:gradFill rotWithShape="1">
                <a:gsLst>
                  <a:gs pos="0">
                    <a:srgbClr val="FF9900">
                      <a:alpha val="85001"/>
                    </a:srgbClr>
                  </a:gs>
                  <a:gs pos="100000">
                    <a:srgbClr val="A26100"/>
                  </a:gs>
                </a:gsLst>
                <a:lin ang="2700000" scaled="1"/>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sp>
            <p:nvSpPr>
              <p:cNvPr id="33" name="Oval 10"/>
              <p:cNvSpPr/>
              <p:nvPr/>
            </p:nvSpPr>
            <p:spPr>
              <a:xfrm>
                <a:off x="6822727" y="4959647"/>
                <a:ext cx="1331912" cy="1331912"/>
              </a:xfrm>
              <a:prstGeom prst="ellipse">
                <a:avLst/>
              </a:prstGeom>
              <a:gradFill rotWithShape="1">
                <a:gsLst>
                  <a:gs pos="0">
                    <a:srgbClr val="FF9900"/>
                  </a:gs>
                  <a:gs pos="100000">
                    <a:srgbClr val="B96F00"/>
                  </a:gs>
                </a:gsLst>
                <a:lin ang="2700000" scaled="1"/>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pic>
            <p:nvPicPr>
              <p:cNvPr id="34" name="Picture 11" descr="Picture1"/>
              <p:cNvPicPr>
                <a:picLocks noChangeAspect="1"/>
              </p:cNvPicPr>
              <p:nvPr/>
            </p:nvPicPr>
            <p:blipFill>
              <a:blip r:embed="rId4" cstate="print"/>
              <a:stretch>
                <a:fillRect/>
              </a:stretch>
            </p:blipFill>
            <p:spPr>
              <a:xfrm>
                <a:off x="6765577" y="4959647"/>
                <a:ext cx="977900" cy="977900"/>
              </a:xfrm>
              <a:prstGeom prst="rect">
                <a:avLst/>
              </a:prstGeom>
              <a:noFill/>
              <a:ln w="9525">
                <a:noFill/>
              </a:ln>
            </p:spPr>
          </p:pic>
        </p:grpSp>
        <p:sp>
          <p:nvSpPr>
            <p:cNvPr id="30" name="TextBox 52"/>
            <p:cNvSpPr txBox="1">
              <a:spLocks noChangeArrowheads="1"/>
            </p:cNvSpPr>
            <p:nvPr/>
          </p:nvSpPr>
          <p:spPr bwMode="auto">
            <a:xfrm>
              <a:off x="5292080" y="5301208"/>
              <a:ext cx="1271551" cy="739089"/>
            </a:xfrm>
            <a:prstGeom prst="rect">
              <a:avLst/>
            </a:prstGeom>
            <a:noFill/>
            <a:ln w="9525">
              <a:noFill/>
              <a:miter lim="800000"/>
            </a:ln>
          </p:spPr>
          <p:txBody>
            <a:bodyPr wrap="none">
              <a:spAutoFit/>
            </a:bodyPr>
            <a:lstStyle/>
            <a:p>
              <a:pPr defTabSz="685800">
                <a:defRPr/>
              </a:pPr>
              <a:r>
                <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消费</a:t>
              </a:r>
              <a:endPar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grpSp>
      <p:sp>
        <p:nvSpPr>
          <p:cNvPr id="35" name="TextBox 53"/>
          <p:cNvSpPr txBox="1">
            <a:spLocks noChangeArrowheads="1"/>
          </p:cNvSpPr>
          <p:nvPr/>
        </p:nvSpPr>
        <p:spPr bwMode="auto">
          <a:xfrm>
            <a:off x="474346" y="3884790"/>
            <a:ext cx="954107" cy="553998"/>
          </a:xfrm>
          <a:prstGeom prst="rect">
            <a:avLst/>
          </a:prstGeom>
          <a:noFill/>
          <a:ln w="9525">
            <a:noFill/>
            <a:miter lim="800000"/>
          </a:ln>
        </p:spPr>
        <p:txBody>
          <a:bodyPr wrap="none">
            <a:spAutoFit/>
          </a:bodyPr>
          <a:lstStyle/>
          <a:p>
            <a:pPr defTabSz="685800">
              <a:defRPr/>
            </a:pPr>
            <a:r>
              <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生产</a:t>
            </a:r>
            <a:endPar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pic>
        <p:nvPicPr>
          <p:cNvPr id="36" name="Picture 37" descr="J:\PNG\png133_019.png"/>
          <p:cNvPicPr>
            <a:picLocks noChangeAspect="1"/>
          </p:cNvPicPr>
          <p:nvPr/>
        </p:nvPicPr>
        <p:blipFill>
          <a:blip r:embed="rId3" cstate="print"/>
          <a:stretch>
            <a:fillRect/>
          </a:stretch>
        </p:blipFill>
        <p:spPr>
          <a:xfrm>
            <a:off x="4867038" y="3361134"/>
            <a:ext cx="1782365" cy="1782366"/>
          </a:xfrm>
          <a:prstGeom prst="rect">
            <a:avLst/>
          </a:prstGeom>
          <a:noFill/>
          <a:ln w="9525">
            <a:noFill/>
          </a:ln>
        </p:spPr>
      </p:pic>
      <p:grpSp>
        <p:nvGrpSpPr>
          <p:cNvPr id="37" name="组合 20"/>
          <p:cNvGrpSpPr/>
          <p:nvPr/>
        </p:nvGrpSpPr>
        <p:grpSpPr>
          <a:xfrm>
            <a:off x="7512606" y="3793331"/>
            <a:ext cx="1026319" cy="971550"/>
            <a:chOff x="6732240" y="4869160"/>
            <a:chExt cx="1544637" cy="1544637"/>
          </a:xfrm>
        </p:grpSpPr>
        <p:sp>
          <p:nvSpPr>
            <p:cNvPr id="38" name="Oval 8"/>
            <p:cNvSpPr/>
            <p:nvPr/>
          </p:nvSpPr>
          <p:spPr>
            <a:xfrm>
              <a:off x="6732240" y="4869160"/>
              <a:ext cx="1544637" cy="1544637"/>
            </a:xfrm>
            <a:prstGeom prst="ellipse">
              <a:avLst/>
            </a:prstGeom>
            <a:gradFill rotWithShape="1">
              <a:gsLst>
                <a:gs pos="0">
                  <a:srgbClr val="FF9900"/>
                </a:gs>
                <a:gs pos="100000">
                  <a:srgbClr val="925800"/>
                </a:gs>
              </a:gsLst>
              <a:path path="rect">
                <a:fillToRect l="100000" t="100000"/>
              </a:path>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sp>
          <p:nvSpPr>
            <p:cNvPr id="39" name="Oval 9"/>
            <p:cNvSpPr/>
            <p:nvPr/>
          </p:nvSpPr>
          <p:spPr>
            <a:xfrm>
              <a:off x="6765577" y="4905672"/>
              <a:ext cx="1473200" cy="1474787"/>
            </a:xfrm>
            <a:prstGeom prst="ellipse">
              <a:avLst/>
            </a:prstGeom>
            <a:gradFill rotWithShape="1">
              <a:gsLst>
                <a:gs pos="0">
                  <a:srgbClr val="FF9900">
                    <a:alpha val="85001"/>
                  </a:srgbClr>
                </a:gs>
                <a:gs pos="100000">
                  <a:srgbClr val="A26100"/>
                </a:gs>
              </a:gsLst>
              <a:lin ang="2700000" scaled="1"/>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sp>
          <p:nvSpPr>
            <p:cNvPr id="40" name="Oval 10"/>
            <p:cNvSpPr/>
            <p:nvPr/>
          </p:nvSpPr>
          <p:spPr>
            <a:xfrm>
              <a:off x="6822727" y="4959647"/>
              <a:ext cx="1331912" cy="1331912"/>
            </a:xfrm>
            <a:prstGeom prst="ellipse">
              <a:avLst/>
            </a:prstGeom>
            <a:gradFill rotWithShape="1">
              <a:gsLst>
                <a:gs pos="0">
                  <a:srgbClr val="FF9900"/>
                </a:gs>
                <a:gs pos="100000">
                  <a:srgbClr val="B96F00"/>
                </a:gs>
              </a:gsLst>
              <a:lin ang="2700000" scaled="1"/>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pic>
          <p:nvPicPr>
            <p:cNvPr id="41" name="Picture 11" descr="Picture1"/>
            <p:cNvPicPr>
              <a:picLocks noChangeAspect="1"/>
            </p:cNvPicPr>
            <p:nvPr/>
          </p:nvPicPr>
          <p:blipFill>
            <a:blip r:embed="rId4" cstate="print"/>
            <a:stretch>
              <a:fillRect/>
            </a:stretch>
          </p:blipFill>
          <p:spPr>
            <a:xfrm>
              <a:off x="6765577" y="4959647"/>
              <a:ext cx="977900" cy="977900"/>
            </a:xfrm>
            <a:prstGeom prst="rect">
              <a:avLst/>
            </a:prstGeom>
            <a:noFill/>
            <a:ln w="9525">
              <a:noFill/>
            </a:ln>
          </p:spPr>
        </p:pic>
      </p:grpSp>
      <p:sp>
        <p:nvSpPr>
          <p:cNvPr id="42" name="TextBox 52"/>
          <p:cNvSpPr txBox="1">
            <a:spLocks noChangeArrowheads="1"/>
          </p:cNvSpPr>
          <p:nvPr/>
        </p:nvSpPr>
        <p:spPr bwMode="auto">
          <a:xfrm>
            <a:off x="7575594" y="3995011"/>
            <a:ext cx="954107" cy="553998"/>
          </a:xfrm>
          <a:prstGeom prst="rect">
            <a:avLst/>
          </a:prstGeom>
          <a:noFill/>
          <a:ln w="9525">
            <a:noFill/>
            <a:miter lim="800000"/>
          </a:ln>
        </p:spPr>
        <p:txBody>
          <a:bodyPr wrap="none">
            <a:spAutoFit/>
          </a:bodyPr>
          <a:lstStyle/>
          <a:p>
            <a:pPr defTabSz="685800">
              <a:defRPr/>
            </a:pPr>
            <a:r>
              <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消费</a:t>
            </a:r>
            <a:endPar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sp>
        <p:nvSpPr>
          <p:cNvPr id="43" name="TextBox 53"/>
          <p:cNvSpPr txBox="1">
            <a:spLocks noChangeArrowheads="1"/>
          </p:cNvSpPr>
          <p:nvPr/>
        </p:nvSpPr>
        <p:spPr bwMode="auto">
          <a:xfrm>
            <a:off x="5352697" y="3922384"/>
            <a:ext cx="954107" cy="553998"/>
          </a:xfrm>
          <a:prstGeom prst="rect">
            <a:avLst/>
          </a:prstGeom>
          <a:noFill/>
          <a:ln w="9525">
            <a:noFill/>
            <a:miter lim="800000"/>
          </a:ln>
        </p:spPr>
        <p:txBody>
          <a:bodyPr wrap="none">
            <a:spAutoFit/>
          </a:bodyPr>
          <a:lstStyle/>
          <a:p>
            <a:pPr defTabSz="685800">
              <a:defRPr/>
            </a:pPr>
            <a:r>
              <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生产</a:t>
            </a:r>
            <a:endPar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sp>
        <p:nvSpPr>
          <p:cNvPr id="44" name="TextBox 43"/>
          <p:cNvSpPr txBox="1"/>
          <p:nvPr/>
        </p:nvSpPr>
        <p:spPr bwMode="auto">
          <a:xfrm>
            <a:off x="6819187" y="3839052"/>
            <a:ext cx="492443" cy="830997"/>
          </a:xfrm>
          <a:prstGeom prst="rect">
            <a:avLst/>
          </a:prstGeom>
          <a:noFill/>
        </p:spPr>
        <p:txBody>
          <a:bodyPr wrap="none">
            <a:spAutoFit/>
          </a:bodyPr>
          <a:lstStyle/>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矛</a:t>
            </a:r>
            <a:endParaRPr lang="en-US" altLang="zh-CN" sz="2400" b="1" dirty="0">
              <a:solidFill>
                <a:schemeClr val="tx1">
                  <a:lumMod val="95000"/>
                  <a:lumOff val="5000"/>
                </a:schemeClr>
              </a:solidFill>
              <a:latin typeface="黑体" panose="02010609060101010101" pitchFamily="49" charset="-122"/>
              <a:ea typeface="黑体" panose="02010609060101010101" pitchFamily="49" charset="-122"/>
            </a:endParaRPr>
          </a:p>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盾</a:t>
            </a:r>
            <a:endParaRPr lang="zh-CN" altLang="en-US" sz="2400" b="1" dirty="0">
              <a:solidFill>
                <a:schemeClr val="tx1">
                  <a:lumMod val="95000"/>
                  <a:lumOff val="5000"/>
                </a:schemeClr>
              </a:solidFill>
              <a:latin typeface="黑体" panose="02010609060101010101" pitchFamily="49" charset="-122"/>
              <a:ea typeface="黑体" panose="02010609060101010101" pitchFamily="49" charset="-122"/>
            </a:endParaRPr>
          </a:p>
        </p:txBody>
      </p:sp>
      <p:sp>
        <p:nvSpPr>
          <p:cNvPr id="19" name="椭圆形标注 18"/>
          <p:cNvSpPr/>
          <p:nvPr/>
        </p:nvSpPr>
        <p:spPr>
          <a:xfrm>
            <a:off x="1657450" y="2427734"/>
            <a:ext cx="2701254" cy="666713"/>
          </a:xfrm>
          <a:prstGeom prst="wedgeEllipseCallout">
            <a:avLst>
              <a:gd name="adj1" fmla="val 54086"/>
              <a:gd name="adj2" fmla="val -54299"/>
            </a:avLst>
          </a:prstGeom>
          <a:solidFill>
            <a:schemeClr val="tx2">
              <a:lumMod val="10000"/>
              <a:lumOff val="90000"/>
            </a:schemeClr>
          </a:solidFill>
          <a:ln w="38100">
            <a:solidFill>
              <a:srgbClr val="0070C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ltLang="zh-CN" sz="2100" b="1" dirty="0">
              <a:solidFill>
                <a:srgbClr val="3A3838"/>
              </a:solidFill>
              <a:latin typeface="黑体" panose="02010609060101010101" pitchFamily="49" charset="-122"/>
              <a:ea typeface="黑体" panose="02010609060101010101" pitchFamily="49" charset="-122"/>
              <a:sym typeface="+mn-ea"/>
            </a:endParaRPr>
          </a:p>
          <a:p>
            <a:pPr lvl="0" algn="ctr"/>
            <a:r>
              <a:rPr lang="zh-CN" altLang="en-US" sz="2100" b="1" dirty="0">
                <a:solidFill>
                  <a:srgbClr val="3A3838"/>
                </a:solidFill>
                <a:latin typeface="黑体" panose="02010609060101010101" pitchFamily="49" charset="-122"/>
                <a:ea typeface="黑体" panose="02010609060101010101" pitchFamily="49" charset="-122"/>
                <a:sym typeface="+mn-ea"/>
              </a:rPr>
              <a:t>保障工人权益缓和阶级矛盾</a:t>
            </a:r>
            <a:endParaRPr lang="zh-CN" altLang="en-US" sz="2100" b="1" dirty="0">
              <a:solidFill>
                <a:srgbClr val="3A3838"/>
              </a:solidFill>
              <a:latin typeface="黑体" panose="02010609060101010101" pitchFamily="49" charset="-122"/>
              <a:ea typeface="黑体" panose="02010609060101010101" pitchFamily="49" charset="-122"/>
            </a:endParaRPr>
          </a:p>
          <a:p>
            <a:pPr algn="ctr"/>
            <a:r>
              <a:rPr lang="zh-CN" altLang="en-US" sz="2100" b="1" dirty="0">
                <a:solidFill>
                  <a:srgbClr val="3A3838"/>
                </a:solidFill>
                <a:latin typeface="黑体" panose="02010609060101010101" pitchFamily="49" charset="-122"/>
                <a:ea typeface="黑体" panose="02010609060101010101" pitchFamily="49" charset="-122"/>
                <a:sym typeface="+mn-ea"/>
              </a:rPr>
              <a:t>                                                  </a:t>
            </a:r>
            <a:endParaRPr lang="zh-CN" altLang="en-US" sz="21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additive="base">
                                        <p:cTn id="21" dur="500" fill="hold"/>
                                        <p:tgtEl>
                                          <p:spTgt spid="35"/>
                                        </p:tgtEl>
                                        <p:attrNameLst>
                                          <p:attrName>ppt_x</p:attrName>
                                        </p:attrNameLst>
                                      </p:cBhvr>
                                      <p:tavLst>
                                        <p:tav tm="0">
                                          <p:val>
                                            <p:strVal val="#ppt_x"/>
                                          </p:val>
                                        </p:tav>
                                        <p:tav tm="100000">
                                          <p:val>
                                            <p:strVal val="#ppt_x"/>
                                          </p:val>
                                        </p:tav>
                                      </p:tavLst>
                                    </p:anim>
                                    <p:anim calcmode="lin" valueType="num">
                                      <p:cBhvr additive="base">
                                        <p:cTn id="22" dur="500" fill="hold"/>
                                        <p:tgtEl>
                                          <p:spTgt spid="35"/>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500" fill="hold"/>
                                        <p:tgtEl>
                                          <p:spTgt spid="27"/>
                                        </p:tgtEl>
                                        <p:attrNameLst>
                                          <p:attrName>ppt_x</p:attrName>
                                        </p:attrNameLst>
                                      </p:cBhvr>
                                      <p:tavLst>
                                        <p:tav tm="0">
                                          <p:val>
                                            <p:strVal val="#ppt_x"/>
                                          </p:val>
                                        </p:tav>
                                        <p:tav tm="100000">
                                          <p:val>
                                            <p:strVal val="#ppt_x"/>
                                          </p:val>
                                        </p:tav>
                                      </p:tavLst>
                                    </p:anim>
                                    <p:anim calcmode="lin" valueType="num">
                                      <p:cBhvr additive="base">
                                        <p:cTn id="26" dur="500" fill="hold"/>
                                        <p:tgtEl>
                                          <p:spTgt spid="27"/>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additive="base">
                                        <p:cTn id="29" dur="500" fill="hold"/>
                                        <p:tgtEl>
                                          <p:spTgt spid="28"/>
                                        </p:tgtEl>
                                        <p:attrNameLst>
                                          <p:attrName>ppt_x</p:attrName>
                                        </p:attrNameLst>
                                      </p:cBhvr>
                                      <p:tavLst>
                                        <p:tav tm="0">
                                          <p:val>
                                            <p:strVal val="#ppt_x"/>
                                          </p:val>
                                        </p:tav>
                                        <p:tav tm="100000">
                                          <p:val>
                                            <p:strVal val="#ppt_x"/>
                                          </p:val>
                                        </p:tav>
                                      </p:tavLst>
                                    </p:anim>
                                    <p:anim calcmode="lin" valueType="num">
                                      <p:cBhvr additive="base">
                                        <p:cTn id="3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6" presetClass="emph" presetSubtype="0" fill="hold" nodeType="clickEffect">
                                  <p:stCondLst>
                                    <p:cond delay="0"/>
                                  </p:stCondLst>
                                  <p:childTnLst>
                                    <p:animScale>
                                      <p:cBhvr>
                                        <p:cTn id="34" dur="2000" fill="hold"/>
                                        <p:tgtEl>
                                          <p:spTgt spid="26"/>
                                        </p:tgtEl>
                                      </p:cBhvr>
                                      <p:by x="50000" y="50000"/>
                                    </p:animScale>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par>
                                <p:cTn id="40" presetID="22" presetClass="entr" presetSubtype="8" fill="hold" nodeType="with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1"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up)">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36"/>
                                        </p:tgtEl>
                                        <p:attrNameLst>
                                          <p:attrName>style.visibility</p:attrName>
                                        </p:attrNameLst>
                                      </p:cBhvr>
                                      <p:to>
                                        <p:strVal val="visible"/>
                                      </p:to>
                                    </p:set>
                                    <p:anim calcmode="lin" valueType="num">
                                      <p:cBhvr additive="base">
                                        <p:cTn id="52" dur="500" fill="hold"/>
                                        <p:tgtEl>
                                          <p:spTgt spid="36"/>
                                        </p:tgtEl>
                                        <p:attrNameLst>
                                          <p:attrName>ppt_x</p:attrName>
                                        </p:attrNameLst>
                                      </p:cBhvr>
                                      <p:tavLst>
                                        <p:tav tm="0">
                                          <p:val>
                                            <p:strVal val="#ppt_x"/>
                                          </p:val>
                                        </p:tav>
                                        <p:tav tm="100000">
                                          <p:val>
                                            <p:strVal val="#ppt_x"/>
                                          </p:val>
                                        </p:tav>
                                      </p:tavLst>
                                    </p:anim>
                                    <p:anim calcmode="lin" valueType="num">
                                      <p:cBhvr additive="base">
                                        <p:cTn id="53" dur="500" fill="hold"/>
                                        <p:tgtEl>
                                          <p:spTgt spid="36"/>
                                        </p:tgtEl>
                                        <p:attrNameLst>
                                          <p:attrName>ppt_y</p:attrName>
                                        </p:attrNameLst>
                                      </p:cBhvr>
                                      <p:tavLst>
                                        <p:tav tm="0">
                                          <p:val>
                                            <p:strVal val="1+#ppt_h/2"/>
                                          </p:val>
                                        </p:tav>
                                        <p:tav tm="100000">
                                          <p:val>
                                            <p:strVal val="#ppt_y"/>
                                          </p:val>
                                        </p:tav>
                                      </p:tavLst>
                                    </p:anim>
                                  </p:childTnLst>
                                </p:cTn>
                              </p:par>
                              <p:par>
                                <p:cTn id="54" presetID="2" presetClass="entr" presetSubtype="4" fill="hold" nodeType="withEffect">
                                  <p:stCondLst>
                                    <p:cond delay="0"/>
                                  </p:stCondLst>
                                  <p:childTnLst>
                                    <p:set>
                                      <p:cBhvr>
                                        <p:cTn id="55" dur="1" fill="hold">
                                          <p:stCondLst>
                                            <p:cond delay="0"/>
                                          </p:stCondLst>
                                        </p:cTn>
                                        <p:tgtEl>
                                          <p:spTgt spid="43"/>
                                        </p:tgtEl>
                                        <p:attrNameLst>
                                          <p:attrName>style.visibility</p:attrName>
                                        </p:attrNameLst>
                                      </p:cBhvr>
                                      <p:to>
                                        <p:strVal val="visible"/>
                                      </p:to>
                                    </p:set>
                                    <p:anim calcmode="lin" valueType="num">
                                      <p:cBhvr additive="base">
                                        <p:cTn id="56" dur="500" fill="hold"/>
                                        <p:tgtEl>
                                          <p:spTgt spid="43"/>
                                        </p:tgtEl>
                                        <p:attrNameLst>
                                          <p:attrName>ppt_x</p:attrName>
                                        </p:attrNameLst>
                                      </p:cBhvr>
                                      <p:tavLst>
                                        <p:tav tm="0">
                                          <p:val>
                                            <p:strVal val="#ppt_x"/>
                                          </p:val>
                                        </p:tav>
                                        <p:tav tm="100000">
                                          <p:val>
                                            <p:strVal val="#ppt_x"/>
                                          </p:val>
                                        </p:tav>
                                      </p:tavLst>
                                    </p:anim>
                                    <p:anim calcmode="lin" valueType="num">
                                      <p:cBhvr additive="base">
                                        <p:cTn id="57" dur="500" fill="hold"/>
                                        <p:tgtEl>
                                          <p:spTgt spid="4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ppt_x"/>
                                          </p:val>
                                        </p:tav>
                                        <p:tav tm="100000">
                                          <p:val>
                                            <p:strVal val="#ppt_x"/>
                                          </p:val>
                                        </p:tav>
                                      </p:tavLst>
                                    </p:anim>
                                    <p:anim calcmode="lin" valueType="num">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4" fill="hold" nodeType="with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additive="base">
                                        <p:cTn id="64" dur="500" fill="hold"/>
                                        <p:tgtEl>
                                          <p:spTgt spid="42"/>
                                        </p:tgtEl>
                                        <p:attrNameLst>
                                          <p:attrName>ppt_x</p:attrName>
                                        </p:attrNameLst>
                                      </p:cBhvr>
                                      <p:tavLst>
                                        <p:tav tm="0">
                                          <p:val>
                                            <p:strVal val="#ppt_x"/>
                                          </p:val>
                                        </p:tav>
                                        <p:tav tm="100000">
                                          <p:val>
                                            <p:strVal val="#ppt_x"/>
                                          </p:val>
                                        </p:tav>
                                      </p:tavLst>
                                    </p:anim>
                                    <p:anim calcmode="lin" valueType="num">
                                      <p:cBhvr additive="base">
                                        <p:cTn id="65" dur="500" fill="hold"/>
                                        <p:tgtEl>
                                          <p:spTgt spid="42"/>
                                        </p:tgtEl>
                                        <p:attrNameLst>
                                          <p:attrName>ppt_y</p:attrName>
                                        </p:attrNameLst>
                                      </p:cBhvr>
                                      <p:tavLst>
                                        <p:tav tm="0">
                                          <p:val>
                                            <p:strVal val="1+#ppt_h/2"/>
                                          </p:val>
                                        </p:tav>
                                        <p:tav tm="100000">
                                          <p:val>
                                            <p:strVal val="#ppt_y"/>
                                          </p:val>
                                        </p:tav>
                                      </p:tavLst>
                                    </p:anim>
                                  </p:childTnLst>
                                </p:cTn>
                              </p:par>
                              <p:par>
                                <p:cTn id="66" presetID="2" presetClass="entr" presetSubtype="4" fill="hold" nodeType="with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additive="base">
                                        <p:cTn id="68" dur="500" fill="hold"/>
                                        <p:tgtEl>
                                          <p:spTgt spid="37"/>
                                        </p:tgtEl>
                                        <p:attrNameLst>
                                          <p:attrName>ppt_x</p:attrName>
                                        </p:attrNameLst>
                                      </p:cBhvr>
                                      <p:tavLst>
                                        <p:tav tm="0">
                                          <p:val>
                                            <p:strVal val="#ppt_x"/>
                                          </p:val>
                                        </p:tav>
                                        <p:tav tm="100000">
                                          <p:val>
                                            <p:strVal val="#ppt_x"/>
                                          </p:val>
                                        </p:tav>
                                      </p:tavLst>
                                    </p:anim>
                                    <p:anim calcmode="lin" valueType="num">
                                      <p:cBhvr additive="base">
                                        <p:cTn id="69"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6" presetClass="emph" presetSubtype="0" fill="hold" nodeType="clickEffect">
                                  <p:stCondLst>
                                    <p:cond delay="0"/>
                                  </p:stCondLst>
                                  <p:childTnLst>
                                    <p:animScale>
                                      <p:cBhvr>
                                        <p:cTn id="73" dur="1000" fill="hold"/>
                                        <p:tgtEl>
                                          <p:spTgt spid="37"/>
                                        </p:tgtEl>
                                      </p:cBhvr>
                                      <p:by x="150000" y="150000"/>
                                    </p:animScale>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grpId="0" nodeType="click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wipe(up)">
                                      <p:cBhvr>
                                        <p:cTn id="78" dur="500"/>
                                        <p:tgtEl>
                                          <p:spTgt spid="25"/>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wipe(up)">
                                      <p:cBhvr>
                                        <p:cTn id="81" dur="500"/>
                                        <p:tgtEl>
                                          <p:spTgt spid="24"/>
                                        </p:tgtEl>
                                      </p:cBhvr>
                                    </p:animEffect>
                                  </p:childTnLst>
                                </p:cTn>
                              </p:par>
                            </p:childTnLst>
                          </p:cTn>
                        </p:par>
                      </p:childTnLst>
                    </p:cTn>
                  </p:par>
                  <p:par>
                    <p:cTn id="82" fill="hold">
                      <p:stCondLst>
                        <p:cond delay="indefinite"/>
                      </p:stCondLst>
                      <p:childTnLst>
                        <p:par>
                          <p:cTn id="83" fill="hold">
                            <p:stCondLst>
                              <p:cond delay="0"/>
                            </p:stCondLst>
                            <p:childTnLst>
                              <p:par>
                                <p:cTn id="84" presetID="22" presetClass="entr" presetSubtype="2" fill="hold" grpId="0" nodeType="click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wipe(right)">
                                      <p:cBhvr>
                                        <p:cTn id="86" dur="500"/>
                                        <p:tgtEl>
                                          <p:spTgt spid="13"/>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Effect transition="in" filter="wipe(up)">
                                      <p:cBhvr>
                                        <p:cTn id="8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bldLvl="0" animBg="1"/>
      <p:bldP spid="18" grpId="0" bldLvl="0" animBg="1"/>
      <p:bldP spid="24" grpId="0" animBg="1"/>
      <p:bldP spid="25" grpId="0" animBg="1"/>
      <p:bldP spid="27" grpId="0"/>
      <p:bldP spid="35" grpId="0"/>
      <p:bldP spid="44" grpId="0"/>
      <p:bldP spid="19"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3">
            <a:hlinkClick r:id="rId1" action="ppaction://hlinksldjump"/>
          </p:cNvPr>
          <p:cNvSpPr txBox="1"/>
          <p:nvPr/>
        </p:nvSpPr>
        <p:spPr>
          <a:xfrm>
            <a:off x="586403" y="808732"/>
            <a:ext cx="4304536" cy="523220"/>
          </a:xfrm>
          <a:prstGeom prst="rect">
            <a:avLst/>
          </a:prstGeom>
          <a:noFill/>
          <a:ln w="38100" cap="flat" cmpd="sng">
            <a:noFill/>
            <a:prstDash val="solid"/>
            <a:miter/>
            <a:headEnd type="none" w="med" len="med"/>
            <a:tailEnd type="none" w="med" len="med"/>
          </a:ln>
        </p:spPr>
        <p:txBody>
          <a:bodyPr wrap="square" anchor="t">
            <a:spAutoFit/>
          </a:bodyPr>
          <a:lstStyle>
            <a:defPPr>
              <a:defRPr lang="zh-CN"/>
            </a:defPPr>
            <a:lvl1pPr>
              <a:spcBef>
                <a:spcPct val="50000"/>
              </a:spcBef>
              <a:defRPr sz="2800" b="1">
                <a:solidFill>
                  <a:srgbClr val="0070C0"/>
                </a:solidFill>
                <a:latin typeface="黑体" panose="02010609060101010101" pitchFamily="49" charset="-122"/>
                <a:ea typeface="黑体" panose="02010609060101010101" pitchFamily="49" charset="-122"/>
              </a:defRPr>
            </a:lvl1pPr>
          </a:lstStyle>
          <a:p>
            <a:r>
              <a:rPr lang="zh-CN" altLang="en-US" dirty="0"/>
              <a:t>措施三：调整农业政策</a:t>
            </a:r>
            <a:endParaRPr lang="zh-CN" altLang="en-US" dirty="0"/>
          </a:p>
        </p:txBody>
      </p:sp>
      <p:sp>
        <p:nvSpPr>
          <p:cNvPr id="4" name="内容占位符 3"/>
          <p:cNvSpPr>
            <a:spLocks noGrp="1"/>
          </p:cNvSpPr>
          <p:nvPr>
            <p:ph idx="4294967295"/>
          </p:nvPr>
        </p:nvSpPr>
        <p:spPr>
          <a:xfrm>
            <a:off x="467544" y="1331953"/>
            <a:ext cx="5673884" cy="1959878"/>
          </a:xfrm>
          <a:ln>
            <a:solidFill>
              <a:srgbClr val="FF0000"/>
            </a:solidFill>
          </a:ln>
        </p:spPr>
        <p:txBody>
          <a:bodyPr>
            <a:noAutofit/>
          </a:bodyPr>
          <a:lstStyle/>
          <a:p>
            <a:pPr marL="414655" indent="-285750">
              <a:lnSpc>
                <a:spcPct val="125000"/>
              </a:lnSpc>
              <a:spcAft>
                <a:spcPts val="0"/>
              </a:spcAft>
            </a:pPr>
            <a:r>
              <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1933</a:t>
            </a: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年</a:t>
            </a:r>
            <a:r>
              <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a:t>
            </a: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制定</a:t>
            </a:r>
            <a:r>
              <a:rPr lang="en-US" altLang="zh-CN" sz="2400" b="1" noProof="0" dirty="0">
                <a:ln>
                  <a:noFill/>
                </a:ln>
                <a:solidFill>
                  <a:srgbClr val="FF0000"/>
                </a:solidFill>
                <a:effectLst/>
                <a:uLnTx/>
                <a:uFillTx/>
                <a:latin typeface="黑体" panose="02010609060101010101" pitchFamily="49" charset="-122"/>
                <a:ea typeface="黑体" panose="02010609060101010101" pitchFamily="49" charset="-122"/>
                <a:sym typeface="+mn-ea"/>
              </a:rPr>
              <a:t>《</a:t>
            </a:r>
            <a:r>
              <a:rPr lang="zh-CN" altLang="en-US" sz="2400" b="1" noProof="0" dirty="0">
                <a:ln>
                  <a:noFill/>
                </a:ln>
                <a:solidFill>
                  <a:srgbClr val="FF0000"/>
                </a:solidFill>
                <a:effectLst/>
                <a:uLnTx/>
                <a:uFillTx/>
                <a:latin typeface="黑体" panose="02010609060101010101" pitchFamily="49" charset="-122"/>
                <a:ea typeface="黑体" panose="02010609060101010101" pitchFamily="49" charset="-122"/>
                <a:sym typeface="+mn-ea"/>
              </a:rPr>
              <a:t>农业调整法</a:t>
            </a:r>
            <a:r>
              <a:rPr lang="en-US" altLang="zh-CN" sz="2400" b="1" noProof="0" dirty="0">
                <a:ln>
                  <a:noFill/>
                </a:ln>
                <a:solidFill>
                  <a:srgbClr val="FF0000"/>
                </a:solidFill>
                <a:effectLst/>
                <a:uLnTx/>
                <a:uFillTx/>
                <a:latin typeface="黑体" panose="02010609060101010101" pitchFamily="49" charset="-122"/>
                <a:ea typeface="黑体" panose="02010609060101010101" pitchFamily="49" charset="-122"/>
                <a:sym typeface="+mn-ea"/>
              </a:rPr>
              <a:t>》</a:t>
            </a:r>
            <a:endPar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endParaRPr>
          </a:p>
          <a:p>
            <a:pPr marL="414655" indent="-285750">
              <a:lnSpc>
                <a:spcPct val="125000"/>
              </a:lnSpc>
              <a:spcAft>
                <a:spcPts val="0"/>
              </a:spcAft>
            </a:pP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成立</a:t>
            </a:r>
            <a:r>
              <a:rPr lang="zh-CN" altLang="en-US" sz="2400" b="1" noProof="0" dirty="0">
                <a:ln>
                  <a:noFill/>
                </a:ln>
                <a:solidFill>
                  <a:srgbClr val="FF0000"/>
                </a:solidFill>
                <a:effectLst/>
                <a:uLnTx/>
                <a:uFillTx/>
                <a:latin typeface="黑体" panose="02010609060101010101" pitchFamily="49" charset="-122"/>
                <a:ea typeface="黑体" panose="02010609060101010101" pitchFamily="49" charset="-122"/>
                <a:sym typeface="+mn-ea"/>
              </a:rPr>
              <a:t>农业调整署</a:t>
            </a:r>
            <a:r>
              <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a:t>
            </a:r>
            <a:endPar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endParaRPr>
          </a:p>
          <a:p>
            <a:pPr marL="414655" indent="-285750">
              <a:lnSpc>
                <a:spcPct val="125000"/>
              </a:lnSpc>
              <a:spcAft>
                <a:spcPts val="0"/>
              </a:spcAft>
            </a:pP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缩小现有的耕地面积</a:t>
            </a:r>
            <a:r>
              <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a:t>
            </a: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屠宰大批牲畜</a:t>
            </a:r>
            <a:r>
              <a:rPr lang="en-US" altLang="zh-CN"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a:t>
            </a: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由</a:t>
            </a:r>
            <a:r>
              <a:rPr lang="zh-CN" altLang="en-US" sz="2400" b="1" noProof="0" dirty="0">
                <a:ln>
                  <a:noFill/>
                </a:ln>
                <a:solidFill>
                  <a:srgbClr val="FF0000"/>
                </a:solidFill>
                <a:effectLst/>
                <a:uLnTx/>
                <a:uFillTx/>
                <a:latin typeface="黑体" panose="02010609060101010101" pitchFamily="49" charset="-122"/>
                <a:ea typeface="黑体" panose="02010609060101010101" pitchFamily="49" charset="-122"/>
                <a:sym typeface="+mn-ea"/>
              </a:rPr>
              <a:t>政府来补贴</a:t>
            </a:r>
            <a:r>
              <a:rPr lang="zh-CN" altLang="en-US" sz="2400" b="1" noProof="0" dirty="0">
                <a:ln>
                  <a:noFill/>
                </a:ln>
                <a:solidFill>
                  <a:srgbClr val="000000"/>
                </a:solidFill>
                <a:effectLst/>
                <a:uLnTx/>
                <a:uFillTx/>
                <a:latin typeface="黑体" panose="02010609060101010101" pitchFamily="49" charset="-122"/>
                <a:ea typeface="黑体" panose="02010609060101010101" pitchFamily="49" charset="-122"/>
                <a:sym typeface="+mn-ea"/>
              </a:rPr>
              <a:t>农民的经济损失</a:t>
            </a:r>
            <a:r>
              <a:rPr lang="zh-CN" altLang="en-US" sz="2400" b="1" noProof="0" dirty="0" smtClean="0">
                <a:ln>
                  <a:noFill/>
                </a:ln>
                <a:solidFill>
                  <a:srgbClr val="000000"/>
                </a:solidFill>
                <a:effectLst/>
                <a:uLnTx/>
                <a:uFillTx/>
                <a:latin typeface="黑体" panose="02010609060101010101" pitchFamily="49" charset="-122"/>
                <a:ea typeface="黑体" panose="02010609060101010101" pitchFamily="49" charset="-122"/>
                <a:sym typeface="+mn-ea"/>
              </a:rPr>
              <a:t>。</a:t>
            </a:r>
            <a:endParaRPr lang="zh-CN" altLang="en-US" sz="2400" b="1" spc="0" dirty="0">
              <a:solidFill>
                <a:schemeClr val="dk1"/>
              </a:solidFill>
              <a:latin typeface="黑体" panose="02010609060101010101" pitchFamily="49" charset="-122"/>
              <a:ea typeface="黑体" panose="02010609060101010101" pitchFamily="49" charset="-122"/>
              <a:sym typeface="+mn-ea"/>
            </a:endParaRPr>
          </a:p>
        </p:txBody>
      </p:sp>
      <p:pic>
        <p:nvPicPr>
          <p:cNvPr id="33800" name="Picture 9" descr="06058"/>
          <p:cNvPicPr>
            <a:picLocks noChangeAspect="1"/>
          </p:cNvPicPr>
          <p:nvPr/>
        </p:nvPicPr>
        <p:blipFill>
          <a:blip r:embed="rId2" cstate="print">
            <a:lum bright="17996"/>
          </a:blip>
          <a:srcRect l="3125" t="12500" r="2083"/>
          <a:stretch>
            <a:fillRect/>
          </a:stretch>
        </p:blipFill>
        <p:spPr>
          <a:xfrm>
            <a:off x="6408442" y="773561"/>
            <a:ext cx="2371249" cy="2411675"/>
          </a:xfrm>
          <a:prstGeom prst="rect">
            <a:avLst/>
          </a:prstGeom>
          <a:noFill/>
          <a:ln w="9525">
            <a:noFill/>
          </a:ln>
        </p:spPr>
      </p:pic>
      <p:sp>
        <p:nvSpPr>
          <p:cNvPr id="33801" name="Text Box 10"/>
          <p:cNvSpPr txBox="1"/>
          <p:nvPr/>
        </p:nvSpPr>
        <p:spPr>
          <a:xfrm>
            <a:off x="6312842" y="3185236"/>
            <a:ext cx="2506400" cy="400110"/>
          </a:xfrm>
          <a:prstGeom prst="rect">
            <a:avLst/>
          </a:prstGeom>
          <a:solidFill>
            <a:schemeClr val="bg1"/>
          </a:solidFill>
          <a:ln w="9525">
            <a:noFill/>
          </a:ln>
        </p:spPr>
        <p:txBody>
          <a:bodyPr wrap="square" anchor="t">
            <a:spAutoFit/>
          </a:bodyPr>
          <a:lstStyle/>
          <a:p>
            <a:pPr>
              <a:spcBef>
                <a:spcPct val="50000"/>
              </a:spcBef>
            </a:pPr>
            <a:r>
              <a:rPr lang="zh-CN" altLang="en-US" sz="2000" b="1" dirty="0">
                <a:solidFill>
                  <a:srgbClr val="000000"/>
                </a:solidFill>
                <a:latin typeface="黑体" panose="02010609060101010101" pitchFamily="49" charset="-122"/>
                <a:ea typeface="黑体" panose="02010609060101010101" pitchFamily="49" charset="-122"/>
              </a:rPr>
              <a:t>罗斯福看望美国农民</a:t>
            </a:r>
            <a:endParaRPr lang="zh-CN" altLang="en-US" sz="2000" b="1" dirty="0">
              <a:solidFill>
                <a:srgbClr val="000000"/>
              </a:solidFill>
              <a:latin typeface="黑体" panose="02010609060101010101" pitchFamily="49" charset="-122"/>
              <a:ea typeface="黑体" panose="02010609060101010101" pitchFamily="49" charset="-122"/>
            </a:endParaRPr>
          </a:p>
        </p:txBody>
      </p:sp>
      <p:sp>
        <p:nvSpPr>
          <p:cNvPr id="38946" name="Text Box 40"/>
          <p:cNvSpPr txBox="1"/>
          <p:nvPr/>
        </p:nvSpPr>
        <p:spPr>
          <a:xfrm>
            <a:off x="755576" y="3342311"/>
            <a:ext cx="2980373" cy="1246495"/>
          </a:xfrm>
          <a:prstGeom prst="rect">
            <a:avLst/>
          </a:prstGeom>
          <a:noFill/>
          <a:ln w="9525">
            <a:noFill/>
          </a:ln>
        </p:spPr>
        <p:txBody>
          <a:bodyPr wrap="square" lIns="0" tIns="0" rIns="0" bIns="0" anchor="t">
            <a:spAutoFit/>
          </a:bodyPr>
          <a:lstStyle/>
          <a:p>
            <a:pPr>
              <a:lnSpc>
                <a:spcPct val="150000"/>
              </a:lnSpc>
              <a:spcBef>
                <a:spcPct val="50000"/>
              </a:spcBef>
            </a:pPr>
            <a:r>
              <a:rPr lang="zh-CN" altLang="en-US" sz="2700" b="1" dirty="0">
                <a:latin typeface="黑体" panose="02010609060101010101" pitchFamily="49" charset="-122"/>
                <a:ea typeface="黑体" panose="02010609060101010101" pitchFamily="49" charset="-122"/>
              </a:rPr>
              <a:t>提高并稳定价格，</a:t>
            </a:r>
            <a:r>
              <a:rPr lang="zh-CN" altLang="en-US" sz="2700" b="1" dirty="0">
                <a:solidFill>
                  <a:srgbClr val="C00000"/>
                </a:solidFill>
                <a:latin typeface="黑体" panose="02010609060101010101" pitchFamily="49" charset="-122"/>
                <a:ea typeface="黑体" panose="02010609060101010101" pitchFamily="49" charset="-122"/>
              </a:rPr>
              <a:t>防止农产品过剩</a:t>
            </a:r>
            <a:endParaRPr lang="zh-CN" altLang="en-US" sz="2700" b="1" dirty="0">
              <a:solidFill>
                <a:srgbClr val="C00000"/>
              </a:solidFill>
              <a:latin typeface="黑体" panose="02010609060101010101" pitchFamily="49" charset="-122"/>
              <a:ea typeface="黑体" panose="02010609060101010101" pitchFamily="49" charset="-122"/>
            </a:endParaRPr>
          </a:p>
        </p:txBody>
      </p:sp>
      <p:pic>
        <p:nvPicPr>
          <p:cNvPr id="8" name="Picture 37" descr="J:\PNG\png133_019.png"/>
          <p:cNvPicPr>
            <a:picLocks noChangeAspect="1"/>
          </p:cNvPicPr>
          <p:nvPr/>
        </p:nvPicPr>
        <p:blipFill>
          <a:blip r:embed="rId3" cstate="print"/>
          <a:stretch>
            <a:fillRect/>
          </a:stretch>
        </p:blipFill>
        <p:spPr>
          <a:xfrm>
            <a:off x="4214258" y="3074376"/>
            <a:ext cx="1782366" cy="1782366"/>
          </a:xfrm>
          <a:prstGeom prst="rect">
            <a:avLst/>
          </a:prstGeom>
          <a:noFill/>
          <a:ln w="9525">
            <a:noFill/>
          </a:ln>
        </p:spPr>
      </p:pic>
      <p:sp>
        <p:nvSpPr>
          <p:cNvPr id="9" name="TextBox 8"/>
          <p:cNvSpPr txBox="1"/>
          <p:nvPr/>
        </p:nvSpPr>
        <p:spPr bwMode="auto">
          <a:xfrm>
            <a:off x="6014066" y="3642558"/>
            <a:ext cx="492443" cy="830997"/>
          </a:xfrm>
          <a:prstGeom prst="rect">
            <a:avLst/>
          </a:prstGeom>
          <a:noFill/>
        </p:spPr>
        <p:txBody>
          <a:bodyPr wrap="none">
            <a:spAutoFit/>
          </a:bodyPr>
          <a:lstStyle/>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矛</a:t>
            </a:r>
            <a:endParaRPr lang="en-US" altLang="zh-CN" sz="2400" b="1" dirty="0">
              <a:solidFill>
                <a:schemeClr val="tx1">
                  <a:lumMod val="95000"/>
                  <a:lumOff val="5000"/>
                </a:schemeClr>
              </a:solidFill>
              <a:latin typeface="黑体" panose="02010609060101010101" pitchFamily="49" charset="-122"/>
              <a:ea typeface="黑体" panose="02010609060101010101" pitchFamily="49" charset="-122"/>
            </a:endParaRPr>
          </a:p>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盾</a:t>
            </a:r>
            <a:endParaRPr lang="zh-CN" altLang="en-US" sz="2400" b="1" dirty="0">
              <a:solidFill>
                <a:schemeClr val="tx1">
                  <a:lumMod val="95000"/>
                  <a:lumOff val="5000"/>
                </a:schemeClr>
              </a:solidFill>
              <a:latin typeface="黑体" panose="02010609060101010101" pitchFamily="49" charset="-122"/>
              <a:ea typeface="黑体" panose="02010609060101010101" pitchFamily="49" charset="-122"/>
            </a:endParaRPr>
          </a:p>
        </p:txBody>
      </p:sp>
      <p:grpSp>
        <p:nvGrpSpPr>
          <p:cNvPr id="10" name="组合 25"/>
          <p:cNvGrpSpPr/>
          <p:nvPr/>
        </p:nvGrpSpPr>
        <p:grpSpPr>
          <a:xfrm>
            <a:off x="6802498" y="3661846"/>
            <a:ext cx="954107" cy="809625"/>
            <a:chOff x="5292080" y="5157192"/>
            <a:chExt cx="1271551" cy="1080121"/>
          </a:xfrm>
        </p:grpSpPr>
        <p:grpSp>
          <p:nvGrpSpPr>
            <p:cNvPr id="11" name="组合 72"/>
            <p:cNvGrpSpPr/>
            <p:nvPr/>
          </p:nvGrpSpPr>
          <p:grpSpPr>
            <a:xfrm>
              <a:off x="5364088" y="5157192"/>
              <a:ext cx="1080119" cy="1080121"/>
              <a:chOff x="6732240" y="4869160"/>
              <a:chExt cx="1544637" cy="1544637"/>
            </a:xfrm>
          </p:grpSpPr>
          <p:sp>
            <p:nvSpPr>
              <p:cNvPr id="13" name="Oval 8"/>
              <p:cNvSpPr/>
              <p:nvPr/>
            </p:nvSpPr>
            <p:spPr>
              <a:xfrm>
                <a:off x="6732240" y="4869160"/>
                <a:ext cx="1544637" cy="1544637"/>
              </a:xfrm>
              <a:prstGeom prst="ellipse">
                <a:avLst/>
              </a:prstGeom>
              <a:gradFill rotWithShape="1">
                <a:gsLst>
                  <a:gs pos="0">
                    <a:srgbClr val="FF9900"/>
                  </a:gs>
                  <a:gs pos="100000">
                    <a:srgbClr val="925800"/>
                  </a:gs>
                </a:gsLst>
                <a:path path="rect">
                  <a:fillToRect l="100000" t="100000"/>
                </a:path>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sp>
            <p:nvSpPr>
              <p:cNvPr id="14" name="Oval 9"/>
              <p:cNvSpPr/>
              <p:nvPr/>
            </p:nvSpPr>
            <p:spPr>
              <a:xfrm>
                <a:off x="6765577" y="4905672"/>
                <a:ext cx="1473200" cy="1474787"/>
              </a:xfrm>
              <a:prstGeom prst="ellipse">
                <a:avLst/>
              </a:prstGeom>
              <a:gradFill rotWithShape="1">
                <a:gsLst>
                  <a:gs pos="0">
                    <a:srgbClr val="FF9900">
                      <a:alpha val="85001"/>
                    </a:srgbClr>
                  </a:gs>
                  <a:gs pos="100000">
                    <a:srgbClr val="A26100"/>
                  </a:gs>
                </a:gsLst>
                <a:lin ang="2700000" scaled="1"/>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sp>
            <p:nvSpPr>
              <p:cNvPr id="15" name="Oval 10"/>
              <p:cNvSpPr/>
              <p:nvPr/>
            </p:nvSpPr>
            <p:spPr>
              <a:xfrm>
                <a:off x="6822727" y="4959647"/>
                <a:ext cx="1331912" cy="1331912"/>
              </a:xfrm>
              <a:prstGeom prst="ellipse">
                <a:avLst/>
              </a:prstGeom>
              <a:gradFill rotWithShape="1">
                <a:gsLst>
                  <a:gs pos="0">
                    <a:srgbClr val="FF9900"/>
                  </a:gs>
                  <a:gs pos="100000">
                    <a:srgbClr val="B96F00"/>
                  </a:gs>
                </a:gsLst>
                <a:lin ang="2700000" scaled="1"/>
                <a:tileRect/>
              </a:gradFill>
              <a:ln w="9525">
                <a:noFill/>
              </a:ln>
            </p:spPr>
            <p:txBody>
              <a:bodyPr wrap="none" anchor="ctr"/>
              <a:lstStyle/>
              <a:p>
                <a:endParaRPr lang="zh-CN" altLang="en-US" dirty="0">
                  <a:latin typeface="黑体" panose="02010609060101010101" pitchFamily="49" charset="-122"/>
                  <a:ea typeface="黑体" panose="02010609060101010101" pitchFamily="49" charset="-122"/>
                </a:endParaRPr>
              </a:p>
            </p:txBody>
          </p:sp>
          <p:pic>
            <p:nvPicPr>
              <p:cNvPr id="16" name="Picture 11" descr="Picture1"/>
              <p:cNvPicPr>
                <a:picLocks noChangeAspect="1"/>
              </p:cNvPicPr>
              <p:nvPr/>
            </p:nvPicPr>
            <p:blipFill>
              <a:blip r:embed="rId4" cstate="print"/>
              <a:stretch>
                <a:fillRect/>
              </a:stretch>
            </p:blipFill>
            <p:spPr>
              <a:xfrm>
                <a:off x="6765577" y="4959647"/>
                <a:ext cx="977900" cy="977900"/>
              </a:xfrm>
              <a:prstGeom prst="rect">
                <a:avLst/>
              </a:prstGeom>
              <a:noFill/>
              <a:ln w="9525">
                <a:noFill/>
              </a:ln>
            </p:spPr>
          </p:pic>
        </p:grpSp>
        <p:sp>
          <p:nvSpPr>
            <p:cNvPr id="12" name="TextBox 52"/>
            <p:cNvSpPr txBox="1">
              <a:spLocks noChangeArrowheads="1"/>
            </p:cNvSpPr>
            <p:nvPr/>
          </p:nvSpPr>
          <p:spPr bwMode="auto">
            <a:xfrm>
              <a:off x="5292080" y="5301208"/>
              <a:ext cx="1271551" cy="739089"/>
            </a:xfrm>
            <a:prstGeom prst="rect">
              <a:avLst/>
            </a:prstGeom>
            <a:noFill/>
            <a:ln w="9525">
              <a:noFill/>
              <a:miter lim="800000"/>
            </a:ln>
          </p:spPr>
          <p:txBody>
            <a:bodyPr wrap="none">
              <a:spAutoFit/>
            </a:bodyPr>
            <a:lstStyle/>
            <a:p>
              <a:pPr defTabSz="685800">
                <a:defRPr/>
              </a:pPr>
              <a:r>
                <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消费</a:t>
              </a:r>
              <a:endPar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grpSp>
      <p:sp>
        <p:nvSpPr>
          <p:cNvPr id="17" name="TextBox 53"/>
          <p:cNvSpPr txBox="1">
            <a:spLocks noChangeArrowheads="1"/>
          </p:cNvSpPr>
          <p:nvPr/>
        </p:nvSpPr>
        <p:spPr bwMode="auto">
          <a:xfrm>
            <a:off x="4628387" y="3607791"/>
            <a:ext cx="954107" cy="553998"/>
          </a:xfrm>
          <a:prstGeom prst="rect">
            <a:avLst/>
          </a:prstGeom>
          <a:noFill/>
          <a:ln w="9525">
            <a:noFill/>
            <a:miter lim="800000"/>
          </a:ln>
        </p:spPr>
        <p:txBody>
          <a:bodyPr wrap="none">
            <a:spAutoFit/>
          </a:bodyPr>
          <a:lstStyle/>
          <a:p>
            <a:pPr defTabSz="685800">
              <a:defRPr/>
            </a:pPr>
            <a:r>
              <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生产</a:t>
            </a:r>
            <a:endParaRPr lang="zh-CN" altLang="en-US" sz="30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8946"/>
                                        </p:tgtEl>
                                        <p:attrNameLst>
                                          <p:attrName>style.visibility</p:attrName>
                                        </p:attrNameLst>
                                      </p:cBhvr>
                                      <p:to>
                                        <p:strVal val="visible"/>
                                      </p:to>
                                    </p:set>
                                    <p:anim calcmode="lin" valueType="num">
                                      <p:cBhvr additive="base">
                                        <p:cTn id="7" dur="500" fill="hold"/>
                                        <p:tgtEl>
                                          <p:spTgt spid="38946"/>
                                        </p:tgtEl>
                                        <p:attrNameLst>
                                          <p:attrName>ppt_x</p:attrName>
                                        </p:attrNameLst>
                                      </p:cBhvr>
                                      <p:tavLst>
                                        <p:tav tm="0">
                                          <p:val>
                                            <p:strVal val="#ppt_x"/>
                                          </p:val>
                                        </p:tav>
                                        <p:tav tm="100000">
                                          <p:val>
                                            <p:strVal val="#ppt_x"/>
                                          </p:val>
                                        </p:tav>
                                      </p:tavLst>
                                    </p:anim>
                                    <p:anim calcmode="lin" valueType="num">
                                      <p:cBhvr additive="base">
                                        <p:cTn id="8" dur="500" fill="hold"/>
                                        <p:tgtEl>
                                          <p:spTgt spid="389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500" fill="hold"/>
                                        <p:tgtEl>
                                          <p:spTgt spid="17"/>
                                        </p:tgtEl>
                                        <p:attrNameLst>
                                          <p:attrName>ppt_x</p:attrName>
                                        </p:attrNameLst>
                                      </p:cBhvr>
                                      <p:tavLst>
                                        <p:tav tm="0">
                                          <p:val>
                                            <p:strVal val="#ppt_x"/>
                                          </p:val>
                                        </p:tav>
                                        <p:tav tm="100000">
                                          <p:val>
                                            <p:strVal val="#ppt_x"/>
                                          </p:val>
                                        </p:tav>
                                      </p:tavLst>
                                    </p:anim>
                                    <p:anim calcmode="lin" valueType="num">
                                      <p:cBhvr additive="base">
                                        <p:cTn id="18" dur="500" fill="hold"/>
                                        <p:tgtEl>
                                          <p:spTgt spid="1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ppt_x"/>
                                          </p:val>
                                        </p:tav>
                                        <p:tav tm="100000">
                                          <p:val>
                                            <p:strVal val="#ppt_x"/>
                                          </p:val>
                                        </p:tav>
                                      </p:tavLst>
                                    </p:anim>
                                    <p:anim calcmode="lin" valueType="num">
                                      <p:cBhvr additive="base">
                                        <p:cTn id="22" dur="500" fill="hold"/>
                                        <p:tgtEl>
                                          <p:spTgt spid="9"/>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mph" presetSubtype="0" fill="hold" nodeType="clickEffect">
                                  <p:stCondLst>
                                    <p:cond delay="0"/>
                                  </p:stCondLst>
                                  <p:childTnLst>
                                    <p:animScale>
                                      <p:cBhvr>
                                        <p:cTn id="30" dur="2000" fill="hold"/>
                                        <p:tgtEl>
                                          <p:spTgt spid="8"/>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46" grpId="0"/>
      <p:bldP spid="9"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5"/>
          <p:cNvSpPr txBox="1"/>
          <p:nvPr/>
        </p:nvSpPr>
        <p:spPr>
          <a:xfrm>
            <a:off x="746482" y="757417"/>
            <a:ext cx="3886200" cy="461665"/>
          </a:xfrm>
          <a:prstGeom prst="rect">
            <a:avLst/>
          </a:prstGeom>
          <a:noFill/>
          <a:ln w="38100" cap="flat" cmpd="sng">
            <a:noFill/>
            <a:prstDash val="solid"/>
            <a:miter/>
            <a:headEnd type="none" w="med" len="med"/>
            <a:tailEnd type="none" w="med" len="med"/>
          </a:ln>
        </p:spPr>
        <p:txBody>
          <a:bodyPr wrap="square" anchor="t">
            <a:spAutoFit/>
          </a:bodyPr>
          <a:lstStyle>
            <a:defPPr>
              <a:defRPr lang="zh-CN"/>
            </a:defPPr>
            <a:lvl1pPr>
              <a:spcBef>
                <a:spcPct val="50000"/>
              </a:spcBef>
              <a:defRPr sz="2800" b="1">
                <a:solidFill>
                  <a:srgbClr val="0070C0"/>
                </a:solidFill>
                <a:latin typeface="黑体" panose="02010609060101010101" pitchFamily="49" charset="-122"/>
                <a:ea typeface="黑体" panose="02010609060101010101" pitchFamily="49" charset="-122"/>
              </a:defRPr>
            </a:lvl1pPr>
          </a:lstStyle>
          <a:p>
            <a:r>
              <a:rPr lang="zh-CN" altLang="en-US" sz="2400" dirty="0"/>
              <a:t>措施四：推行“以工代赈”</a:t>
            </a:r>
            <a:endParaRPr lang="zh-CN" altLang="en-US" sz="2400" dirty="0"/>
          </a:p>
        </p:txBody>
      </p:sp>
      <p:sp>
        <p:nvSpPr>
          <p:cNvPr id="6" name="内容占位符 3"/>
          <p:cNvSpPr>
            <a:spLocks noGrp="1"/>
          </p:cNvSpPr>
          <p:nvPr/>
        </p:nvSpPr>
        <p:spPr>
          <a:xfrm>
            <a:off x="406413" y="1219082"/>
            <a:ext cx="8503331" cy="2865596"/>
          </a:xfrm>
          <a:prstGeom prst="rect">
            <a:avLst/>
          </a:prstGeom>
          <a:ln>
            <a:noFill/>
          </a:ln>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25000"/>
              </a:lnSpc>
              <a:spcBef>
                <a:spcPts val="0"/>
              </a:spcBef>
            </a:pPr>
            <a:r>
              <a:rPr lang="zh-CN" altLang="en-US" sz="2200" b="1" dirty="0">
                <a:solidFill>
                  <a:schemeClr val="dk1"/>
                </a:solidFill>
                <a:latin typeface="黑体" panose="02010609060101010101" pitchFamily="49" charset="-122"/>
                <a:ea typeface="黑体" panose="02010609060101010101" pitchFamily="49" charset="-122"/>
              </a:rPr>
              <a:t>投资大量兴建</a:t>
            </a:r>
            <a:r>
              <a:rPr lang="zh-CN" altLang="zh-CN" sz="2200" b="1" dirty="0">
                <a:solidFill>
                  <a:schemeClr val="dk1"/>
                </a:solidFill>
                <a:latin typeface="黑体" panose="02010609060101010101" pitchFamily="49" charset="-122"/>
                <a:ea typeface="黑体" panose="02010609060101010101" pitchFamily="49" charset="-122"/>
              </a:rPr>
              <a:t>公共设施，如水库、发电站、公路、桥梁、机场、</a:t>
            </a:r>
            <a:endParaRPr lang="en-US" altLang="zh-CN" sz="2200" b="1" dirty="0">
              <a:solidFill>
                <a:schemeClr val="dk1"/>
              </a:solidFill>
              <a:latin typeface="黑体" panose="02010609060101010101" pitchFamily="49" charset="-122"/>
              <a:ea typeface="黑体" panose="02010609060101010101" pitchFamily="49" charset="-122"/>
            </a:endParaRPr>
          </a:p>
          <a:p>
            <a:pPr indent="0">
              <a:lnSpc>
                <a:spcPct val="125000"/>
              </a:lnSpc>
              <a:spcBef>
                <a:spcPts val="0"/>
              </a:spcBef>
              <a:buNone/>
            </a:pPr>
            <a:r>
              <a:rPr lang="zh-CN" altLang="zh-CN" sz="2200" b="1" dirty="0">
                <a:solidFill>
                  <a:schemeClr val="dk1"/>
                </a:solidFill>
                <a:latin typeface="黑体" panose="02010609060101010101" pitchFamily="49" charset="-122"/>
                <a:ea typeface="黑体" panose="02010609060101010101" pitchFamily="49" charset="-122"/>
              </a:rPr>
              <a:t>运动场、公园等，为失业者提供就业机会。</a:t>
            </a:r>
            <a:endParaRPr lang="zh-CN" altLang="zh-CN" sz="2200" dirty="0">
              <a:solidFill>
                <a:schemeClr val="dk1"/>
              </a:solidFill>
              <a:latin typeface="黑体" panose="02010609060101010101" pitchFamily="49" charset="-122"/>
              <a:ea typeface="黑体" panose="02010609060101010101" pitchFamily="49" charset="-122"/>
            </a:endParaRPr>
          </a:p>
          <a:p>
            <a:pPr indent="0" fontAlgn="auto">
              <a:lnSpc>
                <a:spcPct val="125000"/>
              </a:lnSpc>
              <a:spcBef>
                <a:spcPts val="0"/>
              </a:spcBef>
            </a:pPr>
            <a:r>
              <a:rPr lang="zh-CN" altLang="zh-CN" sz="2200" b="1" dirty="0">
                <a:solidFill>
                  <a:schemeClr val="dk1"/>
                </a:solidFill>
                <a:latin typeface="黑体" panose="02010609060101010101" pitchFamily="49" charset="-122"/>
                <a:ea typeface="黑体" panose="02010609060101010101" pitchFamily="49" charset="-122"/>
              </a:rPr>
              <a:t>通过《联邦紧急救济法》。建立联邦紧急救济署负责该项工作。</a:t>
            </a:r>
            <a:endParaRPr lang="zh-CN" altLang="zh-CN" sz="2200" b="1" dirty="0">
              <a:latin typeface="黑体" panose="02010609060101010101" pitchFamily="49" charset="-122"/>
              <a:ea typeface="黑体" panose="02010609060101010101" pitchFamily="49" charset="-122"/>
              <a:cs typeface="+mn-ea"/>
              <a:sym typeface="+mn-ea"/>
            </a:endParaRPr>
          </a:p>
          <a:p>
            <a:pPr indent="0" fontAlgn="auto">
              <a:lnSpc>
                <a:spcPct val="125000"/>
              </a:lnSpc>
              <a:spcBef>
                <a:spcPts val="0"/>
              </a:spcBef>
            </a:pPr>
            <a:r>
              <a:rPr lang="zh-CN" altLang="zh-CN" sz="2200" b="1" dirty="0">
                <a:solidFill>
                  <a:schemeClr val="dk1"/>
                </a:solidFill>
                <a:latin typeface="黑体" panose="02010609060101010101" pitchFamily="49" charset="-122"/>
                <a:ea typeface="黑体" panose="02010609060101010101" pitchFamily="49" charset="-122"/>
              </a:rPr>
              <a:t>拨出专款进行救济《社会保障法》：政府实行养老金和失业保险制度，对儿童、残疾人、无谋生能力者提供救济。 建立应急的救济机构，利用过剩物资救济事业家庭</a:t>
            </a:r>
            <a:endParaRPr lang="zh-CN" altLang="en-US" sz="2200" b="1" dirty="0">
              <a:solidFill>
                <a:srgbClr val="FF0000"/>
              </a:solidFill>
              <a:latin typeface="黑体" panose="02010609060101010101" pitchFamily="49" charset="-122"/>
              <a:ea typeface="黑体" panose="02010609060101010101" pitchFamily="49" charset="-122"/>
              <a:cs typeface="+mn-ea"/>
              <a:sym typeface="+mn-ea"/>
            </a:endParaRPr>
          </a:p>
        </p:txBody>
      </p:sp>
      <p:pic>
        <p:nvPicPr>
          <p:cNvPr id="3" name="Picture 3" descr="K12SC0000009008"/>
          <p:cNvPicPr>
            <a:picLocks noChangeAspect="1"/>
          </p:cNvPicPr>
          <p:nvPr/>
        </p:nvPicPr>
        <p:blipFill>
          <a:blip r:embed="rId1" cstate="print"/>
          <a:stretch>
            <a:fillRect/>
          </a:stretch>
        </p:blipFill>
        <p:spPr>
          <a:xfrm>
            <a:off x="6565934" y="988249"/>
            <a:ext cx="1969294" cy="1942148"/>
          </a:xfrm>
          <a:prstGeom prst="rect">
            <a:avLst/>
          </a:prstGeom>
          <a:noFill/>
          <a:ln w="9525">
            <a:noFill/>
          </a:ln>
        </p:spPr>
      </p:pic>
      <p:sp>
        <p:nvSpPr>
          <p:cNvPr id="4" name="文本框 3"/>
          <p:cNvSpPr txBox="1"/>
          <p:nvPr/>
        </p:nvSpPr>
        <p:spPr>
          <a:xfrm>
            <a:off x="5148064" y="2990076"/>
            <a:ext cx="3587842" cy="461665"/>
          </a:xfrm>
          <a:prstGeom prst="rect">
            <a:avLst/>
          </a:prstGeom>
          <a:solidFill>
            <a:schemeClr val="accent1">
              <a:lumMod val="20000"/>
              <a:lumOff val="80000"/>
            </a:schemeClr>
          </a:solidFill>
        </p:spPr>
        <p:txBody>
          <a:bodyPr wrap="none" rtlCol="0" anchor="t">
            <a:spAutoFit/>
          </a:bodyPr>
          <a:lstStyle/>
          <a:p>
            <a:r>
              <a:rPr lang="zh-CN" altLang="en-US" sz="2400" b="1" dirty="0">
                <a:solidFill>
                  <a:schemeClr val="tx1"/>
                </a:solidFill>
                <a:effectLst/>
                <a:latin typeface="黑体" panose="02010609060101010101" pitchFamily="49" charset="-122"/>
                <a:ea typeface="黑体" panose="02010609060101010101" pitchFamily="49" charset="-122"/>
                <a:sym typeface="+mn-ea"/>
              </a:rPr>
              <a:t>田纳西水利工程中的水坝</a:t>
            </a:r>
            <a:endParaRPr lang="zh-CN" altLang="en-US" sz="2400" b="1" dirty="0">
              <a:solidFill>
                <a:schemeClr val="tx1"/>
              </a:solidFill>
              <a:effectLst/>
              <a:latin typeface="黑体" panose="02010609060101010101" pitchFamily="49" charset="-122"/>
              <a:ea typeface="黑体" panose="02010609060101010101" pitchFamily="49" charset="-122"/>
              <a:sym typeface="+mn-ea"/>
            </a:endParaRPr>
          </a:p>
        </p:txBody>
      </p:sp>
      <p:sp>
        <p:nvSpPr>
          <p:cNvPr id="38950" name="Text Box 40"/>
          <p:cNvSpPr txBox="1"/>
          <p:nvPr/>
        </p:nvSpPr>
        <p:spPr>
          <a:xfrm>
            <a:off x="4860032" y="4193541"/>
            <a:ext cx="3732888" cy="430887"/>
          </a:xfrm>
          <a:prstGeom prst="rect">
            <a:avLst/>
          </a:prstGeom>
          <a:noFill/>
          <a:ln w="9525">
            <a:noFill/>
          </a:ln>
        </p:spPr>
        <p:txBody>
          <a:bodyPr wrap="square" lIns="0" tIns="0" rIns="0" bIns="0" anchor="t">
            <a:spAutoFit/>
          </a:bodyPr>
          <a:lstStyle/>
          <a:p>
            <a:pPr algn="ctr"/>
            <a:r>
              <a:rPr lang="zh-CN" altLang="en-US" sz="2800" b="1" dirty="0">
                <a:solidFill>
                  <a:srgbClr val="0070C0"/>
                </a:solidFill>
                <a:latin typeface="黑体" panose="02010609060101010101" pitchFamily="49" charset="-122"/>
                <a:ea typeface="黑体" panose="02010609060101010101" pitchFamily="49" charset="-122"/>
              </a:rPr>
              <a:t>增加就业，稳定秩序等</a:t>
            </a:r>
            <a:endParaRPr lang="zh-CN" altLang="en-US" sz="2800" b="1" dirty="0">
              <a:solidFill>
                <a:srgbClr val="0070C0"/>
              </a:solidFill>
              <a:latin typeface="黑体" panose="02010609060101010101" pitchFamily="49" charset="-122"/>
              <a:ea typeface="黑体" panose="02010609060101010101" pitchFamily="49" charset="-122"/>
            </a:endParaRPr>
          </a:p>
        </p:txBody>
      </p:sp>
      <p:pic>
        <p:nvPicPr>
          <p:cNvPr id="9" name="Picture 37" descr="J:\PNG\png133_019.png"/>
          <p:cNvPicPr>
            <a:picLocks noChangeAspect="1"/>
          </p:cNvPicPr>
          <p:nvPr/>
        </p:nvPicPr>
        <p:blipFill>
          <a:blip r:embed="rId2" cstate="print"/>
          <a:stretch>
            <a:fillRect/>
          </a:stretch>
        </p:blipFill>
        <p:spPr>
          <a:xfrm>
            <a:off x="633659" y="3079985"/>
            <a:ext cx="1782365" cy="1782366"/>
          </a:xfrm>
          <a:prstGeom prst="rect">
            <a:avLst/>
          </a:prstGeom>
          <a:noFill/>
          <a:ln w="9525">
            <a:noFill/>
          </a:ln>
        </p:spPr>
      </p:pic>
      <p:grpSp>
        <p:nvGrpSpPr>
          <p:cNvPr id="10" name="组合 20"/>
          <p:cNvGrpSpPr/>
          <p:nvPr/>
        </p:nvGrpSpPr>
        <p:grpSpPr>
          <a:xfrm>
            <a:off x="3229164" y="3493778"/>
            <a:ext cx="1026319" cy="971550"/>
            <a:chOff x="6732240" y="4869160"/>
            <a:chExt cx="1544637" cy="1544637"/>
          </a:xfrm>
        </p:grpSpPr>
        <p:sp>
          <p:nvSpPr>
            <p:cNvPr id="12" name="Oval 8"/>
            <p:cNvSpPr/>
            <p:nvPr/>
          </p:nvSpPr>
          <p:spPr>
            <a:xfrm>
              <a:off x="6732240" y="4869160"/>
              <a:ext cx="1544637" cy="1544637"/>
            </a:xfrm>
            <a:prstGeom prst="ellipse">
              <a:avLst/>
            </a:prstGeom>
            <a:gradFill rotWithShape="1">
              <a:gsLst>
                <a:gs pos="0">
                  <a:srgbClr val="FF9900"/>
                </a:gs>
                <a:gs pos="100000">
                  <a:srgbClr val="925800"/>
                </a:gs>
              </a:gsLst>
              <a:path path="rect">
                <a:fillToRect l="100000" t="100000"/>
              </a:path>
              <a:tileRect/>
            </a:gradFill>
            <a:ln w="9525">
              <a:noFill/>
            </a:ln>
          </p:spPr>
          <p:txBody>
            <a:bodyPr wrap="none" anchor="ctr"/>
            <a:lstStyle/>
            <a:p>
              <a:endParaRPr lang="zh-CN" altLang="en-US" sz="2400" dirty="0">
                <a:latin typeface="黑体" panose="02010609060101010101" pitchFamily="49" charset="-122"/>
                <a:ea typeface="黑体" panose="02010609060101010101" pitchFamily="49" charset="-122"/>
              </a:endParaRPr>
            </a:p>
          </p:txBody>
        </p:sp>
        <p:sp>
          <p:nvSpPr>
            <p:cNvPr id="13" name="Oval 9"/>
            <p:cNvSpPr/>
            <p:nvPr/>
          </p:nvSpPr>
          <p:spPr>
            <a:xfrm>
              <a:off x="6765577" y="4905672"/>
              <a:ext cx="1473200" cy="1474787"/>
            </a:xfrm>
            <a:prstGeom prst="ellipse">
              <a:avLst/>
            </a:prstGeom>
            <a:gradFill rotWithShape="1">
              <a:gsLst>
                <a:gs pos="0">
                  <a:srgbClr val="FF9900">
                    <a:alpha val="85001"/>
                  </a:srgbClr>
                </a:gs>
                <a:gs pos="100000">
                  <a:srgbClr val="A26100"/>
                </a:gs>
              </a:gsLst>
              <a:lin ang="2700000" scaled="1"/>
              <a:tileRect/>
            </a:gradFill>
            <a:ln w="9525">
              <a:noFill/>
            </a:ln>
          </p:spPr>
          <p:txBody>
            <a:bodyPr wrap="none" anchor="ctr"/>
            <a:lstStyle/>
            <a:p>
              <a:endParaRPr lang="zh-CN" altLang="en-US" sz="2400" dirty="0">
                <a:latin typeface="黑体" panose="02010609060101010101" pitchFamily="49" charset="-122"/>
                <a:ea typeface="黑体" panose="02010609060101010101" pitchFamily="49" charset="-122"/>
              </a:endParaRPr>
            </a:p>
          </p:txBody>
        </p:sp>
        <p:sp>
          <p:nvSpPr>
            <p:cNvPr id="14" name="Oval 10"/>
            <p:cNvSpPr/>
            <p:nvPr/>
          </p:nvSpPr>
          <p:spPr>
            <a:xfrm>
              <a:off x="6822727" y="4959647"/>
              <a:ext cx="1331912" cy="1331912"/>
            </a:xfrm>
            <a:prstGeom prst="ellipse">
              <a:avLst/>
            </a:prstGeom>
            <a:gradFill rotWithShape="1">
              <a:gsLst>
                <a:gs pos="0">
                  <a:srgbClr val="FF9900"/>
                </a:gs>
                <a:gs pos="100000">
                  <a:srgbClr val="B96F00"/>
                </a:gs>
              </a:gsLst>
              <a:lin ang="2700000" scaled="1"/>
              <a:tileRect/>
            </a:gradFill>
            <a:ln w="9525">
              <a:noFill/>
            </a:ln>
          </p:spPr>
          <p:txBody>
            <a:bodyPr wrap="none" anchor="ctr"/>
            <a:lstStyle/>
            <a:p>
              <a:endParaRPr lang="zh-CN" altLang="en-US" sz="2400" dirty="0">
                <a:latin typeface="黑体" panose="02010609060101010101" pitchFamily="49" charset="-122"/>
                <a:ea typeface="黑体" panose="02010609060101010101" pitchFamily="49" charset="-122"/>
              </a:endParaRPr>
            </a:p>
          </p:txBody>
        </p:sp>
        <p:pic>
          <p:nvPicPr>
            <p:cNvPr id="15" name="Picture 11" descr="Picture1"/>
            <p:cNvPicPr>
              <a:picLocks noChangeAspect="1"/>
            </p:cNvPicPr>
            <p:nvPr/>
          </p:nvPicPr>
          <p:blipFill>
            <a:blip r:embed="rId3" cstate="print"/>
            <a:stretch>
              <a:fillRect/>
            </a:stretch>
          </p:blipFill>
          <p:spPr>
            <a:xfrm>
              <a:off x="6765577" y="4959647"/>
              <a:ext cx="977900" cy="977900"/>
            </a:xfrm>
            <a:prstGeom prst="rect">
              <a:avLst/>
            </a:prstGeom>
            <a:noFill/>
            <a:ln w="9525">
              <a:noFill/>
            </a:ln>
          </p:spPr>
        </p:pic>
      </p:grpSp>
      <p:sp>
        <p:nvSpPr>
          <p:cNvPr id="16" name="TextBox 52"/>
          <p:cNvSpPr txBox="1">
            <a:spLocks noChangeArrowheads="1"/>
          </p:cNvSpPr>
          <p:nvPr/>
        </p:nvSpPr>
        <p:spPr bwMode="auto">
          <a:xfrm>
            <a:off x="3342215" y="3713862"/>
            <a:ext cx="800219" cy="461665"/>
          </a:xfrm>
          <a:prstGeom prst="rect">
            <a:avLst/>
          </a:prstGeom>
          <a:noFill/>
          <a:ln w="9525">
            <a:noFill/>
            <a:miter lim="800000"/>
          </a:ln>
        </p:spPr>
        <p:txBody>
          <a:bodyPr wrap="none">
            <a:spAutoFit/>
          </a:bodyPr>
          <a:lstStyle/>
          <a:p>
            <a:pPr defTabSz="685800">
              <a:defRPr/>
            </a:pPr>
            <a:r>
              <a:rPr lang="zh-CN" alt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消费</a:t>
            </a:r>
            <a:endParaRPr lang="zh-CN" altLang="en-US" sz="240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sp>
        <p:nvSpPr>
          <p:cNvPr id="17" name="TextBox 53"/>
          <p:cNvSpPr txBox="1">
            <a:spLocks noChangeArrowheads="1"/>
          </p:cNvSpPr>
          <p:nvPr/>
        </p:nvSpPr>
        <p:spPr bwMode="auto">
          <a:xfrm>
            <a:off x="961920" y="3577923"/>
            <a:ext cx="1125841" cy="646331"/>
          </a:xfrm>
          <a:prstGeom prst="rect">
            <a:avLst/>
          </a:prstGeom>
          <a:noFill/>
          <a:ln w="9525">
            <a:noFill/>
            <a:miter lim="800000"/>
          </a:ln>
        </p:spPr>
        <p:txBody>
          <a:bodyPr wrap="square">
            <a:spAutoFit/>
          </a:bodyPr>
          <a:lstStyle/>
          <a:p>
            <a:pPr defTabSz="685800">
              <a:defRPr/>
            </a:pPr>
            <a:r>
              <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rPr>
              <a:t>生产</a:t>
            </a:r>
            <a:endParaRPr lang="zh-CN" altLang="en-US" sz="360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anose="02010609060101010101" pitchFamily="49" charset="-122"/>
              <a:ea typeface="黑体" panose="02010609060101010101" pitchFamily="49" charset="-122"/>
            </a:endParaRPr>
          </a:p>
        </p:txBody>
      </p:sp>
      <p:sp>
        <p:nvSpPr>
          <p:cNvPr id="18" name="TextBox 17"/>
          <p:cNvSpPr txBox="1"/>
          <p:nvPr/>
        </p:nvSpPr>
        <p:spPr bwMode="auto">
          <a:xfrm>
            <a:off x="2583164" y="3750276"/>
            <a:ext cx="492443" cy="830997"/>
          </a:xfrm>
          <a:prstGeom prst="rect">
            <a:avLst/>
          </a:prstGeom>
          <a:noFill/>
        </p:spPr>
        <p:txBody>
          <a:bodyPr wrap="none">
            <a:spAutoFit/>
          </a:bodyPr>
          <a:lstStyle/>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矛</a:t>
            </a:r>
            <a:endParaRPr lang="en-US" altLang="zh-CN" sz="2400" b="1" dirty="0">
              <a:solidFill>
                <a:schemeClr val="tx1">
                  <a:lumMod val="95000"/>
                  <a:lumOff val="5000"/>
                </a:schemeClr>
              </a:solidFill>
              <a:latin typeface="黑体" panose="02010609060101010101" pitchFamily="49" charset="-122"/>
              <a:ea typeface="黑体" panose="02010609060101010101" pitchFamily="49" charset="-122"/>
            </a:endParaRPr>
          </a:p>
          <a:p>
            <a:pPr defTabSz="685800">
              <a:defRPr/>
            </a:pPr>
            <a:r>
              <a:rPr lang="zh-CN" altLang="en-US" sz="2400" b="1" dirty="0">
                <a:solidFill>
                  <a:schemeClr val="tx1">
                    <a:lumMod val="95000"/>
                    <a:lumOff val="5000"/>
                  </a:schemeClr>
                </a:solidFill>
                <a:latin typeface="黑体" panose="02010609060101010101" pitchFamily="49" charset="-122"/>
                <a:ea typeface="黑体" panose="02010609060101010101" pitchFamily="49" charset="-122"/>
              </a:rPr>
              <a:t>盾</a:t>
            </a:r>
            <a:endParaRPr lang="zh-CN" altLang="en-US" sz="2400" b="1" dirty="0">
              <a:solidFill>
                <a:schemeClr val="tx1">
                  <a:lumMod val="95000"/>
                  <a:lumOff val="5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8950"/>
                                        </p:tgtEl>
                                        <p:attrNameLst>
                                          <p:attrName>style.visibility</p:attrName>
                                        </p:attrNameLst>
                                      </p:cBhvr>
                                      <p:to>
                                        <p:strVal val="visible"/>
                                      </p:to>
                                    </p:set>
                                    <p:anim calcmode="lin" valueType="num">
                                      <p:cBhvr additive="base">
                                        <p:cTn id="17" dur="500" fill="hold"/>
                                        <p:tgtEl>
                                          <p:spTgt spid="38950"/>
                                        </p:tgtEl>
                                        <p:attrNameLst>
                                          <p:attrName>ppt_x</p:attrName>
                                        </p:attrNameLst>
                                      </p:cBhvr>
                                      <p:tavLst>
                                        <p:tav tm="0">
                                          <p:val>
                                            <p:strVal val="#ppt_x"/>
                                          </p:val>
                                        </p:tav>
                                        <p:tav tm="100000">
                                          <p:val>
                                            <p:strVal val="#ppt_x"/>
                                          </p:val>
                                        </p:tav>
                                      </p:tavLst>
                                    </p:anim>
                                    <p:anim calcmode="lin" valueType="num">
                                      <p:cBhvr additive="base">
                                        <p:cTn id="18" dur="500" fill="hold"/>
                                        <p:tgtEl>
                                          <p:spTgt spid="3895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6"/>
                                        </p:tgtEl>
                                        <p:attrNameLst>
                                          <p:attrName>style.visibility</p:attrName>
                                        </p:attrNameLst>
                                      </p:cBhvr>
                                      <p:to>
                                        <p:strVal val="visible"/>
                                      </p:to>
                                    </p:set>
                                    <p:anim calcmode="lin" valueType="num">
                                      <p:cBhvr additive="base">
                                        <p:cTn id="35" dur="500" fill="hold"/>
                                        <p:tgtEl>
                                          <p:spTgt spid="16"/>
                                        </p:tgtEl>
                                        <p:attrNameLst>
                                          <p:attrName>ppt_x</p:attrName>
                                        </p:attrNameLst>
                                      </p:cBhvr>
                                      <p:tavLst>
                                        <p:tav tm="0">
                                          <p:val>
                                            <p:strVal val="#ppt_x"/>
                                          </p:val>
                                        </p:tav>
                                        <p:tav tm="100000">
                                          <p:val>
                                            <p:strVal val="#ppt_x"/>
                                          </p:val>
                                        </p:tav>
                                      </p:tavLst>
                                    </p:anim>
                                    <p:anim calcmode="lin" valueType="num">
                                      <p:cBhvr additive="base">
                                        <p:cTn id="36" dur="500" fill="hold"/>
                                        <p:tgtEl>
                                          <p:spTgt spid="16"/>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6" presetClass="emph" presetSubtype="0" fill="hold" nodeType="clickEffect">
                                  <p:stCondLst>
                                    <p:cond delay="0"/>
                                  </p:stCondLst>
                                  <p:childTnLst>
                                    <p:animScale>
                                      <p:cBhvr>
                                        <p:cTn id="44" dur="1000" fill="hold"/>
                                        <p:tgtEl>
                                          <p:spTgt spid="10"/>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8950"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4"/>
          <p:cNvSpPr>
            <a:spLocks noGrp="1"/>
          </p:cNvSpPr>
          <p:nvPr>
            <p:custDataLst>
              <p:tags r:id="rId1"/>
            </p:custDataLst>
          </p:nvPr>
        </p:nvSpPr>
        <p:spPr>
          <a:xfrm>
            <a:off x="323528" y="910065"/>
            <a:ext cx="8521065" cy="3450590"/>
          </a:xfrm>
          <a:prstGeom prst="rect">
            <a:avLst/>
          </a:prstGeom>
          <a:ln>
            <a:noFill/>
          </a:ln>
        </p:spPr>
        <p:style>
          <a:lnRef idx="2">
            <a:schemeClr val="accent5"/>
          </a:lnRef>
          <a:fillRef idx="0">
            <a:srgbClr val="FFFFFF"/>
          </a:fillRef>
          <a:effectRef idx="0">
            <a:srgbClr val="FFFFFF"/>
          </a:effectRef>
          <a:fontRef idx="minor">
            <a:schemeClr val="dk1"/>
          </a:fontRef>
        </p:style>
        <p:txBody>
          <a:bodyPr vert="horz" lIns="90000" tIns="46800" rIns="90000" bIns="46800" anchor="t" anchorCtr="0">
            <a:noAutofit/>
          </a:bodyPr>
          <a:lst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a:lstStyle>
          <a:p>
            <a:pPr marL="0" lvl="0" indent="0" algn="just">
              <a:spcAft>
                <a:spcPts val="0"/>
              </a:spcAft>
              <a:buNone/>
            </a:pPr>
            <a:r>
              <a:rPr lang="en-US" altLang="zh-CN" sz="2400" b="1" dirty="0" smtClean="0">
                <a:solidFill>
                  <a:schemeClr val="tx1"/>
                </a:solidFill>
                <a:latin typeface="黑体" panose="02010609060101010101" pitchFamily="49" charset="-122"/>
                <a:ea typeface="黑体" panose="02010609060101010101" pitchFamily="49" charset="-122"/>
              </a:rPr>
              <a:t>1.</a:t>
            </a:r>
            <a:r>
              <a:rPr lang="zh-CN" altLang="en-US" sz="2400" b="1" dirty="0" smtClean="0">
                <a:solidFill>
                  <a:schemeClr val="tx1"/>
                </a:solidFill>
                <a:latin typeface="黑体" panose="02010609060101010101" pitchFamily="49" charset="-122"/>
                <a:ea typeface="黑体" panose="02010609060101010101" pitchFamily="49" charset="-122"/>
                <a:cs typeface="Times New Roman" panose="02020603050405020304" pitchFamily="18" charset="0"/>
              </a:rPr>
              <a:t>通过</a:t>
            </a:r>
            <a:r>
              <a:rPr lang="zh-CN" altLang="en-US" sz="2400" b="1" dirty="0">
                <a:solidFill>
                  <a:srgbClr val="C00000"/>
                </a:solidFill>
                <a:latin typeface="黑体" panose="02010609060101010101" pitchFamily="49" charset="-122"/>
                <a:ea typeface="黑体" panose="02010609060101010101" pitchFamily="49" charset="-122"/>
                <a:cs typeface="Times New Roman" panose="02020603050405020304" pitchFamily="18" charset="0"/>
              </a:rPr>
              <a:t>时间轴</a:t>
            </a:r>
            <a:r>
              <a:rPr lang="zh-CN" altLang="en-US" sz="2400" b="1" dirty="0">
                <a:solidFill>
                  <a:schemeClr val="tx1"/>
                </a:solidFill>
                <a:latin typeface="黑体" panose="02010609060101010101" pitchFamily="49" charset="-122"/>
                <a:ea typeface="黑体" panose="02010609060101010101" pitchFamily="49" charset="-122"/>
                <a:cs typeface="Times New Roman" panose="02020603050405020304" pitchFamily="18" charset="0"/>
              </a:rPr>
              <a:t>梳理本课知识，掌握</a:t>
            </a:r>
            <a:r>
              <a:rPr lang="zh-CN" altLang="zh-CN" sz="2400" b="1" dirty="0">
                <a:solidFill>
                  <a:srgbClr val="C00000"/>
                </a:solidFill>
                <a:latin typeface="黑体" panose="02010609060101010101" pitchFamily="49" charset="-122"/>
                <a:ea typeface="黑体" panose="02010609060101010101" pitchFamily="49" charset="-122"/>
              </a:rPr>
              <a:t>经济大危机</a:t>
            </a:r>
            <a:r>
              <a:rPr lang="zh-CN" altLang="en-US" sz="2400" b="1" dirty="0">
                <a:solidFill>
                  <a:srgbClr val="C00000"/>
                </a:solidFill>
                <a:latin typeface="黑体" panose="02010609060101010101" pitchFamily="49" charset="-122"/>
                <a:ea typeface="黑体" panose="02010609060101010101" pitchFamily="49" charset="-122"/>
              </a:rPr>
              <a:t>和</a:t>
            </a:r>
            <a:r>
              <a:rPr lang="zh-CN" altLang="zh-CN" sz="2400" b="1" dirty="0">
                <a:solidFill>
                  <a:srgbClr val="C00000"/>
                </a:solidFill>
                <a:latin typeface="黑体" panose="02010609060101010101" pitchFamily="49" charset="-122"/>
                <a:ea typeface="黑体" panose="02010609060101010101" pitchFamily="49" charset="-122"/>
              </a:rPr>
              <a:t>罗斯福新政</a:t>
            </a:r>
            <a:r>
              <a:rPr lang="zh-CN" altLang="en-US" sz="2400" b="1" dirty="0">
                <a:solidFill>
                  <a:srgbClr val="C00000"/>
                </a:solidFill>
                <a:latin typeface="黑体" panose="02010609060101010101" pitchFamily="49" charset="-122"/>
                <a:ea typeface="黑体" panose="02010609060101010101" pitchFamily="49" charset="-122"/>
              </a:rPr>
              <a:t>的基础</a:t>
            </a:r>
            <a:r>
              <a:rPr lang="zh-CN" altLang="en-US" sz="2400" b="1" dirty="0" smtClean="0">
                <a:solidFill>
                  <a:srgbClr val="C00000"/>
                </a:solidFill>
                <a:latin typeface="黑体" panose="02010609060101010101" pitchFamily="49" charset="-122"/>
                <a:ea typeface="黑体" panose="02010609060101010101" pitchFamily="49" charset="-122"/>
              </a:rPr>
              <a:t>知识。</a:t>
            </a:r>
            <a:endParaRPr lang="en-US" altLang="zh-CN" sz="2400" b="1" dirty="0">
              <a:solidFill>
                <a:srgbClr val="C00000"/>
              </a:solidFill>
              <a:latin typeface="黑体" panose="02010609060101010101" pitchFamily="49" charset="-122"/>
              <a:ea typeface="黑体" panose="02010609060101010101" pitchFamily="49" charset="-122"/>
            </a:endParaRPr>
          </a:p>
          <a:p>
            <a:pPr marL="0" indent="0" algn="just">
              <a:spcAft>
                <a:spcPts val="0"/>
              </a:spcAft>
              <a:buNone/>
            </a:pPr>
            <a:r>
              <a:rPr lang="en-US" altLang="zh-CN" sz="2400" b="1" dirty="0" smtClean="0">
                <a:solidFill>
                  <a:schemeClr val="tx1"/>
                </a:solidFill>
                <a:latin typeface="黑体" panose="02010609060101010101" pitchFamily="49" charset="-122"/>
                <a:ea typeface="黑体" panose="02010609060101010101" pitchFamily="49" charset="-122"/>
              </a:rPr>
              <a:t>2.</a:t>
            </a:r>
            <a:r>
              <a:rPr lang="zh-CN" altLang="en-US" sz="2400" b="1" dirty="0" smtClean="0">
                <a:solidFill>
                  <a:schemeClr val="tx1"/>
                </a:solidFill>
                <a:latin typeface="黑体" panose="02010609060101010101" pitchFamily="49" charset="-122"/>
                <a:ea typeface="黑体" panose="02010609060101010101" pitchFamily="49" charset="-122"/>
                <a:cs typeface="Times New Roman" panose="02020603050405020304" pitchFamily="18" charset="0"/>
              </a:rPr>
              <a:t>阅读</a:t>
            </a:r>
            <a:r>
              <a:rPr lang="zh-CN" altLang="en-US" sz="2400" b="1" dirty="0">
                <a:solidFill>
                  <a:srgbClr val="C00000"/>
                </a:solidFill>
                <a:latin typeface="黑体" panose="02010609060101010101" pitchFamily="49" charset="-122"/>
                <a:ea typeface="黑体" panose="02010609060101010101" pitchFamily="49" charset="-122"/>
                <a:cs typeface="Times New Roman" panose="02020603050405020304" pitchFamily="18" charset="0"/>
              </a:rPr>
              <a:t>课本和相关材料</a:t>
            </a:r>
            <a:r>
              <a:rPr lang="zh-CN" altLang="en-US" sz="2400" b="1" dirty="0">
                <a:solidFill>
                  <a:schemeClr val="tx1"/>
                </a:solidFill>
                <a:latin typeface="黑体" panose="02010609060101010101" pitchFamily="49" charset="-122"/>
                <a:ea typeface="黑体" panose="02010609060101010101" pitchFamily="49" charset="-122"/>
                <a:cs typeface="Times New Roman" panose="02020603050405020304" pitchFamily="18" charset="0"/>
              </a:rPr>
              <a:t>，概括</a:t>
            </a:r>
            <a:r>
              <a:rPr lang="zh-CN" altLang="en-US" sz="2400" b="1" noProof="1">
                <a:solidFill>
                  <a:srgbClr val="C00000"/>
                </a:solidFill>
                <a:latin typeface="黑体" panose="02010609060101010101" pitchFamily="49" charset="-122"/>
                <a:ea typeface="黑体" panose="02010609060101010101" pitchFamily="49" charset="-122"/>
              </a:rPr>
              <a:t>国家干预政策对西方经济发展的影响</a:t>
            </a:r>
            <a:r>
              <a:rPr lang="zh-CN" altLang="en-US" sz="2400" b="1" dirty="0">
                <a:solidFill>
                  <a:srgbClr val="C00000"/>
                </a:solidFill>
                <a:latin typeface="黑体" panose="02010609060101010101" pitchFamily="49" charset="-122"/>
                <a:ea typeface="黑体" panose="02010609060101010101" pitchFamily="49" charset="-122"/>
                <a:cs typeface="Times New Roman" panose="02020603050405020304" pitchFamily="18" charset="0"/>
              </a:rPr>
              <a:t>。</a:t>
            </a:r>
            <a:endParaRPr lang="en-US" altLang="zh-CN" sz="2400" b="1" dirty="0">
              <a:solidFill>
                <a:srgbClr val="C00000"/>
              </a:solidFill>
              <a:latin typeface="黑体" panose="02010609060101010101" pitchFamily="49" charset="-122"/>
              <a:ea typeface="黑体" panose="02010609060101010101" pitchFamily="49" charset="-122"/>
              <a:cs typeface="Times New Roman" panose="02020603050405020304" pitchFamily="18" charset="0"/>
            </a:endParaRPr>
          </a:p>
          <a:p>
            <a:pPr marL="0" lvl="0" indent="0" algn="just">
              <a:spcAft>
                <a:spcPts val="0"/>
              </a:spcAft>
              <a:buNone/>
            </a:pPr>
            <a:r>
              <a:rPr lang="en-US" altLang="zh-CN" sz="2400" b="1" dirty="0" smtClean="0">
                <a:solidFill>
                  <a:schemeClr val="tx1"/>
                </a:solidFill>
                <a:latin typeface="黑体" panose="02010609060101010101" pitchFamily="49" charset="-122"/>
                <a:ea typeface="黑体" panose="02010609060101010101" pitchFamily="49" charset="-122"/>
              </a:rPr>
              <a:t>3.</a:t>
            </a:r>
            <a:r>
              <a:rPr lang="zh-CN" altLang="zh-CN" sz="2400" b="1" dirty="0" smtClean="0">
                <a:solidFill>
                  <a:schemeClr val="tx1"/>
                </a:solidFill>
                <a:latin typeface="黑体" panose="02010609060101010101" pitchFamily="49" charset="-122"/>
                <a:ea typeface="黑体" panose="02010609060101010101" pitchFamily="49" charset="-122"/>
              </a:rPr>
              <a:t>通过</a:t>
            </a:r>
            <a:r>
              <a:rPr lang="zh-CN" altLang="zh-CN" sz="2400" b="1" dirty="0">
                <a:solidFill>
                  <a:schemeClr val="tx1"/>
                </a:solidFill>
                <a:latin typeface="黑体" panose="02010609060101010101" pitchFamily="49" charset="-122"/>
                <a:ea typeface="黑体" panose="02010609060101010101" pitchFamily="49" charset="-122"/>
              </a:rPr>
              <a:t>罗斯福新政的文献材料、图片等资料，</a:t>
            </a:r>
            <a:r>
              <a:rPr lang="zh-CN" altLang="zh-CN" sz="2400" b="1" dirty="0">
                <a:solidFill>
                  <a:srgbClr val="C00000"/>
                </a:solidFill>
                <a:latin typeface="黑体" panose="02010609060101010101" pitchFamily="49" charset="-122"/>
                <a:ea typeface="黑体" panose="02010609060101010101" pitchFamily="49" charset="-122"/>
              </a:rPr>
              <a:t>提高历史的阅读能力和分析能力，初步学会分析和解决历史问题。</a:t>
            </a:r>
            <a:endParaRPr lang="zh-CN" altLang="zh-CN" sz="2400" b="1" dirty="0">
              <a:solidFill>
                <a:srgbClr val="C00000"/>
              </a:solidFill>
              <a:latin typeface="黑体" panose="02010609060101010101" pitchFamily="49" charset="-122"/>
              <a:ea typeface="黑体" panose="02010609060101010101" pitchFamily="49" charset="-122"/>
            </a:endParaRPr>
          </a:p>
          <a:p>
            <a:pPr marL="0" indent="0" algn="just">
              <a:spcAft>
                <a:spcPts val="0"/>
              </a:spcAft>
              <a:buNone/>
            </a:pPr>
            <a:endParaRPr lang="zh-CN" altLang="en-US" sz="24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608916" y="2859782"/>
            <a:ext cx="8136904" cy="461665"/>
          </a:xfrm>
          <a:prstGeom prst="rect">
            <a:avLst/>
          </a:prstGeom>
          <a:noFill/>
        </p:spPr>
        <p:txBody>
          <a:bodyPr wrap="square">
            <a:spAutoFit/>
          </a:bodyPr>
          <a:lstStyle>
            <a:defPPr>
              <a:defRPr lang="zh-CN"/>
            </a:defPPr>
            <a:lvl1pPr>
              <a:defRPr sz="2400" b="1">
                <a:latin typeface="黑体" panose="02010609060101010101" pitchFamily="49" charset="-122"/>
                <a:ea typeface="黑体" panose="02010609060101010101" pitchFamily="49" charset="-122"/>
              </a:defRPr>
            </a:lvl1pPr>
          </a:lstStyle>
          <a:p>
            <a:r>
              <a:rPr lang="zh-CN" altLang="zh-CN" dirty="0"/>
              <a:t>（</a:t>
            </a:r>
            <a:r>
              <a:rPr lang="en-US" altLang="zh-CN" dirty="0"/>
              <a:t>3</a:t>
            </a:r>
            <a:r>
              <a:rPr lang="zh-CN" altLang="zh-CN" dirty="0"/>
              <a:t>）</a:t>
            </a:r>
            <a:r>
              <a:rPr lang="zh-CN" altLang="en-US" dirty="0"/>
              <a:t>结合材料，概括罗斯福新政的影响</a:t>
            </a:r>
            <a:r>
              <a:rPr lang="zh-CN" altLang="zh-CN" dirty="0"/>
              <a:t>？</a:t>
            </a:r>
            <a:endParaRPr lang="zh-CN" altLang="zh-CN" dirty="0"/>
          </a:p>
        </p:txBody>
      </p:sp>
      <p:sp>
        <p:nvSpPr>
          <p:cNvPr id="10" name="文本框 5"/>
          <p:cNvSpPr txBox="1"/>
          <p:nvPr/>
        </p:nvSpPr>
        <p:spPr>
          <a:xfrm>
            <a:off x="611560" y="989072"/>
            <a:ext cx="6480720" cy="461665"/>
          </a:xfrm>
          <a:prstGeom prst="rect">
            <a:avLst/>
          </a:prstGeom>
          <a:noFill/>
        </p:spPr>
        <p:txBody>
          <a:bodyPr wrap="square">
            <a:spAutoFit/>
          </a:bodyPr>
          <a:lstStyle/>
          <a:p>
            <a:r>
              <a:rPr lang="zh-CN" altLang="en-US"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1</a:t>
            </a:r>
            <a:r>
              <a:rPr lang="zh-CN" altLang="en-US" sz="2400" b="1" dirty="0">
                <a:latin typeface="黑体" panose="02010609060101010101" pitchFamily="49" charset="-122"/>
                <a:ea typeface="黑体" panose="02010609060101010101" pitchFamily="49" charset="-122"/>
              </a:rPr>
              <a:t>）</a:t>
            </a:r>
            <a:r>
              <a:rPr lang="zh-CN" altLang="zh-CN" sz="2400" b="1" dirty="0">
                <a:latin typeface="黑体" panose="02010609060101010101" pitchFamily="49" charset="-122"/>
                <a:ea typeface="黑体" panose="02010609060101010101" pitchFamily="49" charset="-122"/>
              </a:rPr>
              <a:t>概括新政采取了什么方式摆脱危机。</a:t>
            </a:r>
            <a:endParaRPr lang="zh-CN" altLang="zh-CN" sz="2400" dirty="0">
              <a:latin typeface="黑体" panose="02010609060101010101" pitchFamily="49" charset="-122"/>
              <a:ea typeface="黑体" panose="02010609060101010101" pitchFamily="49" charset="-122"/>
            </a:endParaRPr>
          </a:p>
        </p:txBody>
      </p:sp>
      <p:sp>
        <p:nvSpPr>
          <p:cNvPr id="11" name="文本框 1"/>
          <p:cNvSpPr txBox="1"/>
          <p:nvPr/>
        </p:nvSpPr>
        <p:spPr>
          <a:xfrm>
            <a:off x="1475656" y="1450737"/>
            <a:ext cx="6444208" cy="523220"/>
          </a:xfrm>
          <a:prstGeom prst="rect">
            <a:avLst/>
          </a:prstGeom>
          <a:noFill/>
        </p:spPr>
        <p:txBody>
          <a:bodyPr wrap="square" rtlCol="0">
            <a:spAutoFit/>
          </a:bodyPr>
          <a:lstStyle/>
          <a:p>
            <a:r>
              <a:rPr lang="zh-CN" altLang="en-US" sz="2800" b="1" dirty="0">
                <a:solidFill>
                  <a:srgbClr val="0070C0"/>
                </a:solidFill>
                <a:latin typeface="黑体" panose="02010609060101010101" pitchFamily="49" charset="-122"/>
                <a:ea typeface="黑体" panose="02010609060101010101" pitchFamily="49" charset="-122"/>
              </a:rPr>
              <a:t>政府大规模干预经济</a:t>
            </a:r>
            <a:endParaRPr lang="zh-CN" altLang="en-US" sz="2800" b="1" dirty="0">
              <a:solidFill>
                <a:srgbClr val="0070C0"/>
              </a:solidFill>
              <a:latin typeface="黑体" panose="02010609060101010101" pitchFamily="49" charset="-122"/>
              <a:ea typeface="黑体" panose="02010609060101010101" pitchFamily="49" charset="-122"/>
            </a:endParaRPr>
          </a:p>
        </p:txBody>
      </p:sp>
      <p:sp>
        <p:nvSpPr>
          <p:cNvPr id="12" name="文本框 4"/>
          <p:cNvSpPr txBox="1"/>
          <p:nvPr/>
        </p:nvSpPr>
        <p:spPr>
          <a:xfrm>
            <a:off x="616752" y="2211710"/>
            <a:ext cx="8136904" cy="461665"/>
          </a:xfrm>
          <a:prstGeom prst="rect">
            <a:avLst/>
          </a:prstGeom>
          <a:noFill/>
        </p:spPr>
        <p:txBody>
          <a:bodyPr wrap="square">
            <a:spAutoFit/>
          </a:bodyPr>
          <a:lstStyle/>
          <a:p>
            <a:r>
              <a:rPr lang="zh-CN" altLang="zh-CN" sz="2400" b="1" dirty="0">
                <a:latin typeface="黑体" panose="02010609060101010101" pitchFamily="49" charset="-122"/>
                <a:ea typeface="黑体" panose="02010609060101010101" pitchFamily="49" charset="-122"/>
              </a:rPr>
              <a:t>（</a:t>
            </a:r>
            <a:r>
              <a:rPr lang="en-US" altLang="zh-CN" sz="2400" b="1" dirty="0">
                <a:latin typeface="黑体" panose="02010609060101010101" pitchFamily="49" charset="-122"/>
                <a:ea typeface="黑体" panose="02010609060101010101" pitchFamily="49" charset="-122"/>
              </a:rPr>
              <a:t>2</a:t>
            </a:r>
            <a:r>
              <a:rPr lang="zh-CN" altLang="zh-CN" sz="2400" b="1" dirty="0">
                <a:latin typeface="黑体" panose="02010609060101010101" pitchFamily="49" charset="-122"/>
                <a:ea typeface="黑体" panose="02010609060101010101" pitchFamily="49" charset="-122"/>
              </a:rPr>
              <a:t>）逐条分析罗斯福新政是如何摆脱这次经济大危机的？</a:t>
            </a:r>
            <a:endParaRPr lang="zh-CN" altLang="zh-CN" sz="24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731" name="Group 5"/>
          <p:cNvGrpSpPr/>
          <p:nvPr/>
        </p:nvGrpSpPr>
        <p:grpSpPr>
          <a:xfrm>
            <a:off x="416719" y="1318260"/>
            <a:ext cx="4186238" cy="2901315"/>
            <a:chOff x="2518" y="574"/>
            <a:chExt cx="3233" cy="1874"/>
          </a:xfrm>
        </p:grpSpPr>
        <p:pic>
          <p:nvPicPr>
            <p:cNvPr id="73732" name="Picture 6"/>
            <p:cNvPicPr>
              <a:picLocks noChangeAspect="1"/>
            </p:cNvPicPr>
            <p:nvPr/>
          </p:nvPicPr>
          <p:blipFill>
            <a:blip r:embed="rId1" cstate="print"/>
            <a:srcRect l="2626" t="19116" r="6076" b="4630"/>
            <a:stretch>
              <a:fillRect/>
            </a:stretch>
          </p:blipFill>
          <p:spPr>
            <a:xfrm>
              <a:off x="2518" y="897"/>
              <a:ext cx="3233" cy="1551"/>
            </a:xfrm>
            <a:prstGeom prst="rect">
              <a:avLst/>
            </a:prstGeom>
            <a:noFill/>
            <a:ln w="9525">
              <a:noFill/>
            </a:ln>
          </p:spPr>
        </p:pic>
        <p:sp>
          <p:nvSpPr>
            <p:cNvPr id="73733" name="Text Box 7"/>
            <p:cNvSpPr txBox="1"/>
            <p:nvPr/>
          </p:nvSpPr>
          <p:spPr>
            <a:xfrm>
              <a:off x="3458" y="574"/>
              <a:ext cx="1451" cy="298"/>
            </a:xfrm>
            <a:prstGeom prst="rect">
              <a:avLst/>
            </a:prstGeom>
            <a:noFill/>
            <a:ln w="9525">
              <a:noFill/>
            </a:ln>
          </p:spPr>
          <p:txBody>
            <a:bodyPr anchor="t">
              <a:spAutoFit/>
            </a:bodyPr>
            <a:lstStyle/>
            <a:p>
              <a:pPr>
                <a:spcBef>
                  <a:spcPct val="50000"/>
                </a:spcBef>
              </a:pPr>
              <a:r>
                <a:rPr lang="zh-CN" altLang="en-US" sz="2400" b="1" dirty="0">
                  <a:solidFill>
                    <a:srgbClr val="996600"/>
                  </a:solidFill>
                  <a:latin typeface="黑体" panose="02010609060101010101" pitchFamily="49" charset="-122"/>
                  <a:ea typeface="黑体" panose="02010609060101010101" pitchFamily="49" charset="-122"/>
                </a:rPr>
                <a:t>生产恢复图</a:t>
              </a:r>
              <a:endParaRPr lang="zh-CN" altLang="en-US" sz="2400" dirty="0">
                <a:solidFill>
                  <a:srgbClr val="996600"/>
                </a:solidFill>
                <a:latin typeface="黑体" panose="02010609060101010101" pitchFamily="49" charset="-122"/>
                <a:ea typeface="黑体" panose="02010609060101010101" pitchFamily="49" charset="-122"/>
              </a:endParaRPr>
            </a:p>
          </p:txBody>
        </p:sp>
      </p:grpSp>
      <p:grpSp>
        <p:nvGrpSpPr>
          <p:cNvPr id="73734" name="Group 8"/>
          <p:cNvGrpSpPr/>
          <p:nvPr/>
        </p:nvGrpSpPr>
        <p:grpSpPr>
          <a:xfrm>
            <a:off x="4665822" y="1318261"/>
            <a:ext cx="3960019" cy="2917031"/>
            <a:chOff x="2784" y="2481"/>
            <a:chExt cx="2976" cy="1791"/>
          </a:xfrm>
        </p:grpSpPr>
        <p:pic>
          <p:nvPicPr>
            <p:cNvPr id="73735" name="Picture 9"/>
            <p:cNvPicPr>
              <a:picLocks noChangeAspect="1"/>
            </p:cNvPicPr>
            <p:nvPr/>
          </p:nvPicPr>
          <p:blipFill>
            <a:blip r:embed="rId2" cstate="print"/>
            <a:srcRect l="1791" t="18443" r="4449" b="5203"/>
            <a:stretch>
              <a:fillRect/>
            </a:stretch>
          </p:blipFill>
          <p:spPr>
            <a:xfrm>
              <a:off x="2784" y="2750"/>
              <a:ext cx="2976" cy="1522"/>
            </a:xfrm>
            <a:prstGeom prst="rect">
              <a:avLst/>
            </a:prstGeom>
            <a:noFill/>
            <a:ln w="9525">
              <a:noFill/>
            </a:ln>
          </p:spPr>
        </p:pic>
        <p:sp>
          <p:nvSpPr>
            <p:cNvPr id="73736" name="Text Box 10"/>
            <p:cNvSpPr txBox="1"/>
            <p:nvPr/>
          </p:nvSpPr>
          <p:spPr>
            <a:xfrm>
              <a:off x="3360" y="2481"/>
              <a:ext cx="2270" cy="283"/>
            </a:xfrm>
            <a:prstGeom prst="rect">
              <a:avLst/>
            </a:prstGeom>
            <a:noFill/>
            <a:ln w="9525">
              <a:noFill/>
            </a:ln>
          </p:spPr>
          <p:txBody>
            <a:bodyPr wrap="square" anchor="t">
              <a:spAutoFit/>
            </a:bodyPr>
            <a:lstStyle/>
            <a:p>
              <a:pPr>
                <a:spcBef>
                  <a:spcPct val="50000"/>
                </a:spcBef>
              </a:pPr>
              <a:r>
                <a:rPr lang="zh-CN" altLang="en-US" sz="2400" b="1" dirty="0">
                  <a:solidFill>
                    <a:srgbClr val="996600"/>
                  </a:solidFill>
                  <a:latin typeface="黑体" panose="02010609060101010101" pitchFamily="49" charset="-122"/>
                  <a:ea typeface="黑体" panose="02010609060101010101" pitchFamily="49" charset="-122"/>
                </a:rPr>
                <a:t>失业率下降图</a:t>
              </a:r>
              <a:endParaRPr lang="zh-CN" altLang="en-US" sz="2400" b="1" dirty="0">
                <a:solidFill>
                  <a:srgbClr val="996600"/>
                </a:solidFill>
                <a:latin typeface="黑体" panose="02010609060101010101" pitchFamily="49" charset="-122"/>
                <a:ea typeface="黑体" panose="02010609060101010101" pitchFamily="49" charset="-122"/>
              </a:endParaRPr>
            </a:p>
          </p:txBody>
        </p:sp>
      </p:grpSp>
      <p:sp>
        <p:nvSpPr>
          <p:cNvPr id="52" name="TextBox 51"/>
          <p:cNvSpPr txBox="1"/>
          <p:nvPr/>
        </p:nvSpPr>
        <p:spPr>
          <a:xfrm>
            <a:off x="1763688" y="771550"/>
            <a:ext cx="7230904" cy="461665"/>
          </a:xfrm>
          <a:prstGeom prst="rect">
            <a:avLst/>
          </a:prstGeom>
          <a:noFill/>
          <a:ln w="9525">
            <a:noFill/>
          </a:ln>
        </p:spPr>
        <p:txBody>
          <a:bodyPr wrap="square" anchor="t">
            <a:spAutoFit/>
          </a:bodyPr>
          <a:lstStyle/>
          <a:p>
            <a:r>
              <a:rPr lang="zh-CN" altLang="en-US" sz="2400" b="1" dirty="0">
                <a:solidFill>
                  <a:schemeClr val="tx1">
                    <a:lumMod val="50000"/>
                  </a:schemeClr>
                </a:solidFill>
                <a:latin typeface="黑体" panose="02010609060101010101" pitchFamily="49" charset="-122"/>
                <a:ea typeface="黑体" panose="02010609060101010101" pitchFamily="49" charset="-122"/>
              </a:rPr>
              <a:t>罗 斯 福 新 政 的 积 极 影 响 是 什 么 ？</a:t>
            </a:r>
            <a:endParaRPr lang="zh-CN" altLang="en-US" sz="2400" b="1" dirty="0">
              <a:solidFill>
                <a:schemeClr val="tx1">
                  <a:lumMod val="50000"/>
                </a:schemeClr>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p:nvPr/>
        </p:nvGrpSpPr>
        <p:grpSpPr>
          <a:xfrm>
            <a:off x="1619672" y="797725"/>
            <a:ext cx="3086795" cy="1863547"/>
            <a:chOff x="2560" y="301"/>
            <a:chExt cx="3358" cy="2023"/>
          </a:xfrm>
        </p:grpSpPr>
        <p:pic>
          <p:nvPicPr>
            <p:cNvPr id="3" name="Picture 6"/>
            <p:cNvPicPr>
              <a:picLocks noChangeAspect="1"/>
            </p:cNvPicPr>
            <p:nvPr/>
          </p:nvPicPr>
          <p:blipFill>
            <a:blip r:embed="rId1" cstate="print"/>
            <a:srcRect l="2626" t="19116" r="6076" b="4630"/>
            <a:stretch>
              <a:fillRect/>
            </a:stretch>
          </p:blipFill>
          <p:spPr>
            <a:xfrm>
              <a:off x="2560" y="773"/>
              <a:ext cx="3233" cy="1551"/>
            </a:xfrm>
            <a:prstGeom prst="rect">
              <a:avLst/>
            </a:prstGeom>
            <a:noFill/>
            <a:ln w="9525">
              <a:noFill/>
            </a:ln>
          </p:spPr>
        </p:pic>
        <p:sp>
          <p:nvSpPr>
            <p:cNvPr id="4" name="Text Box 7"/>
            <p:cNvSpPr txBox="1"/>
            <p:nvPr/>
          </p:nvSpPr>
          <p:spPr>
            <a:xfrm>
              <a:off x="3880" y="301"/>
              <a:ext cx="2038" cy="501"/>
            </a:xfrm>
            <a:prstGeom prst="rect">
              <a:avLst/>
            </a:prstGeom>
            <a:solidFill>
              <a:schemeClr val="bg1"/>
            </a:solidFill>
            <a:ln w="9525">
              <a:noFill/>
            </a:ln>
          </p:spPr>
          <p:txBody>
            <a:bodyPr wrap="square" anchor="t">
              <a:spAutoFit/>
            </a:bodyPr>
            <a:lstStyle/>
            <a:p>
              <a:pPr>
                <a:spcBef>
                  <a:spcPct val="50000"/>
                </a:spcBef>
              </a:pPr>
              <a:r>
                <a:rPr lang="zh-CN" altLang="en-US" sz="2400" b="1" dirty="0">
                  <a:solidFill>
                    <a:srgbClr val="996600"/>
                  </a:solidFill>
                  <a:latin typeface="Times New Roman" panose="02020603050405020304" pitchFamily="18" charset="0"/>
                  <a:ea typeface="黑体" panose="02010609060101010101" pitchFamily="49" charset="-122"/>
                </a:rPr>
                <a:t>生产恢复图</a:t>
              </a:r>
              <a:endParaRPr lang="zh-CN" altLang="en-US" sz="2400" dirty="0">
                <a:solidFill>
                  <a:srgbClr val="996600"/>
                </a:solidFill>
                <a:latin typeface="Times New Roman" panose="02020603050405020304" pitchFamily="18" charset="0"/>
                <a:ea typeface="黑体" panose="02010609060101010101" pitchFamily="49" charset="-122"/>
              </a:endParaRPr>
            </a:p>
          </p:txBody>
        </p:sp>
      </p:grpSp>
      <p:grpSp>
        <p:nvGrpSpPr>
          <p:cNvPr id="5" name="Group 8"/>
          <p:cNvGrpSpPr/>
          <p:nvPr/>
        </p:nvGrpSpPr>
        <p:grpSpPr>
          <a:xfrm>
            <a:off x="4615796" y="793988"/>
            <a:ext cx="3699294" cy="1931834"/>
            <a:chOff x="2880" y="2370"/>
            <a:chExt cx="3889" cy="1517"/>
          </a:xfrm>
        </p:grpSpPr>
        <p:pic>
          <p:nvPicPr>
            <p:cNvPr id="6" name="Picture 9"/>
            <p:cNvPicPr>
              <a:picLocks noChangeAspect="1"/>
            </p:cNvPicPr>
            <p:nvPr/>
          </p:nvPicPr>
          <p:blipFill>
            <a:blip r:embed="rId2" cstate="print"/>
            <a:srcRect l="1791" t="18443" r="4449" b="5203"/>
            <a:stretch>
              <a:fillRect/>
            </a:stretch>
          </p:blipFill>
          <p:spPr>
            <a:xfrm>
              <a:off x="2880" y="2616"/>
              <a:ext cx="2976" cy="1271"/>
            </a:xfrm>
            <a:prstGeom prst="rect">
              <a:avLst/>
            </a:prstGeom>
            <a:noFill/>
            <a:ln w="9525">
              <a:noFill/>
            </a:ln>
          </p:spPr>
        </p:pic>
        <p:sp>
          <p:nvSpPr>
            <p:cNvPr id="7" name="Text Box 10"/>
            <p:cNvSpPr txBox="1"/>
            <p:nvPr/>
          </p:nvSpPr>
          <p:spPr>
            <a:xfrm>
              <a:off x="4499" y="2370"/>
              <a:ext cx="2270" cy="363"/>
            </a:xfrm>
            <a:prstGeom prst="rect">
              <a:avLst/>
            </a:prstGeom>
            <a:noFill/>
            <a:ln w="9525">
              <a:noFill/>
            </a:ln>
          </p:spPr>
          <p:txBody>
            <a:bodyPr wrap="square" anchor="t">
              <a:spAutoFit/>
            </a:bodyPr>
            <a:lstStyle/>
            <a:p>
              <a:pPr>
                <a:spcBef>
                  <a:spcPct val="50000"/>
                </a:spcBef>
              </a:pPr>
              <a:r>
                <a:rPr lang="zh-CN" altLang="en-US" sz="2400" b="1" dirty="0">
                  <a:solidFill>
                    <a:srgbClr val="996600"/>
                  </a:solidFill>
                  <a:latin typeface="Times New Roman" panose="02020603050405020304" pitchFamily="18" charset="0"/>
                  <a:ea typeface="黑体" panose="02010609060101010101" pitchFamily="49" charset="-122"/>
                </a:rPr>
                <a:t>失业率下降图</a:t>
              </a:r>
              <a:endParaRPr lang="zh-CN" altLang="en-US" sz="2400" b="1" dirty="0">
                <a:solidFill>
                  <a:srgbClr val="996600"/>
                </a:solidFill>
                <a:latin typeface="Times New Roman" panose="02020603050405020304" pitchFamily="18" charset="0"/>
                <a:ea typeface="黑体" panose="02010609060101010101" pitchFamily="49" charset="-122"/>
              </a:endParaRPr>
            </a:p>
          </p:txBody>
        </p:sp>
      </p:grpSp>
      <p:cxnSp>
        <p:nvCxnSpPr>
          <p:cNvPr id="8" name="直接连接符 7"/>
          <p:cNvCxnSpPr/>
          <p:nvPr/>
        </p:nvCxnSpPr>
        <p:spPr>
          <a:xfrm flipV="1">
            <a:off x="2614082" y="1232521"/>
            <a:ext cx="11430" cy="140589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5643032" y="798181"/>
            <a:ext cx="11430" cy="190881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271182" y="2649841"/>
            <a:ext cx="937260" cy="369332"/>
          </a:xfrm>
          <a:prstGeom prst="rect">
            <a:avLst/>
          </a:prstGeom>
          <a:noFill/>
        </p:spPr>
        <p:txBody>
          <a:bodyPr wrap="square" rtlCol="0">
            <a:spAutoFit/>
          </a:bodyPr>
          <a:lstStyle/>
          <a:p>
            <a:r>
              <a:rPr lang="en-US" altLang="zh-CN" b="1" dirty="0">
                <a:ea typeface="黑体" panose="02010609060101010101" pitchFamily="49" charset="-122"/>
              </a:rPr>
              <a:t>1933</a:t>
            </a:r>
            <a:r>
              <a:rPr lang="zh-CN" altLang="en-US" b="1" dirty="0">
                <a:ea typeface="黑体" panose="02010609060101010101" pitchFamily="49" charset="-122"/>
              </a:rPr>
              <a:t>年</a:t>
            </a:r>
            <a:endParaRPr lang="zh-CN" altLang="en-US" b="1" dirty="0">
              <a:ea typeface="黑体" panose="02010609060101010101" pitchFamily="49" charset="-122"/>
            </a:endParaRPr>
          </a:p>
        </p:txBody>
      </p:sp>
      <p:sp>
        <p:nvSpPr>
          <p:cNvPr id="11" name="TextBox 10"/>
          <p:cNvSpPr txBox="1"/>
          <p:nvPr/>
        </p:nvSpPr>
        <p:spPr>
          <a:xfrm>
            <a:off x="5174402" y="2729851"/>
            <a:ext cx="937260" cy="369332"/>
          </a:xfrm>
          <a:prstGeom prst="rect">
            <a:avLst/>
          </a:prstGeom>
          <a:noFill/>
        </p:spPr>
        <p:txBody>
          <a:bodyPr wrap="square" rtlCol="0">
            <a:spAutoFit/>
          </a:bodyPr>
          <a:lstStyle/>
          <a:p>
            <a:r>
              <a:rPr lang="en-US" altLang="zh-CN" b="1" dirty="0">
                <a:ea typeface="黑体" panose="02010609060101010101" pitchFamily="49" charset="-122"/>
              </a:rPr>
              <a:t>1933</a:t>
            </a:r>
            <a:r>
              <a:rPr lang="zh-CN" altLang="en-US" b="1" dirty="0">
                <a:ea typeface="黑体" panose="02010609060101010101" pitchFamily="49" charset="-122"/>
              </a:rPr>
              <a:t>年</a:t>
            </a:r>
            <a:endParaRPr lang="zh-CN" altLang="en-US" b="1" dirty="0">
              <a:ea typeface="黑体" panose="02010609060101010101" pitchFamily="49" charset="-122"/>
            </a:endParaRPr>
          </a:p>
        </p:txBody>
      </p:sp>
      <p:sp>
        <p:nvSpPr>
          <p:cNvPr id="13" name="文本框 2"/>
          <p:cNvSpPr txBox="1"/>
          <p:nvPr/>
        </p:nvSpPr>
        <p:spPr>
          <a:xfrm>
            <a:off x="1619672" y="3507854"/>
            <a:ext cx="6455574" cy="461665"/>
          </a:xfrm>
          <a:prstGeom prst="rect">
            <a:avLst/>
          </a:prstGeom>
          <a:noFill/>
        </p:spPr>
        <p:txBody>
          <a:bodyPr wrap="square" rtlCol="0" anchor="t">
            <a:spAutoFit/>
          </a:bodyPr>
          <a:lstStyle/>
          <a:p>
            <a:r>
              <a:rPr lang="en-US" altLang="zh-CN" sz="2400" b="1" dirty="0" smtClean="0">
                <a:solidFill>
                  <a:srgbClr val="C00000"/>
                </a:solidFill>
                <a:latin typeface="黑体" panose="02010609060101010101" pitchFamily="49" charset="-122"/>
                <a:ea typeface="黑体" panose="02010609060101010101" pitchFamily="49" charset="-122"/>
                <a:sym typeface="+mn-ea"/>
              </a:rPr>
              <a:t>1.</a:t>
            </a:r>
            <a:r>
              <a:rPr lang="zh-CN" altLang="en-US" sz="2400" b="1" dirty="0" smtClean="0">
                <a:solidFill>
                  <a:srgbClr val="C00000"/>
                </a:solidFill>
                <a:latin typeface="黑体" panose="02010609060101010101" pitchFamily="49" charset="-122"/>
                <a:ea typeface="黑体" panose="02010609060101010101" pitchFamily="49" charset="-122"/>
                <a:sym typeface="+mn-ea"/>
              </a:rPr>
              <a:t>美国</a:t>
            </a:r>
            <a:r>
              <a:rPr lang="zh-CN" altLang="en-US" sz="2400" b="1" dirty="0">
                <a:solidFill>
                  <a:srgbClr val="C00000"/>
                </a:solidFill>
                <a:latin typeface="黑体" panose="02010609060101010101" pitchFamily="49" charset="-122"/>
                <a:ea typeface="黑体" panose="02010609060101010101" pitchFamily="49" charset="-122"/>
                <a:sym typeface="+mn-ea"/>
              </a:rPr>
              <a:t>经济开始缓慢恢复，人民生活得到改善。</a:t>
            </a:r>
            <a:endParaRPr lang="zh-CN" altLang="en-US" sz="2400" b="1" dirty="0">
              <a:solidFill>
                <a:srgbClr val="C00000"/>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nvSpPr>
        <p:spPr>
          <a:xfrm>
            <a:off x="755576" y="833676"/>
            <a:ext cx="7848872" cy="1865126"/>
          </a:xfrm>
          <a:prstGeom prst="rect">
            <a:avLst/>
          </a:prstGeom>
          <a:noFill/>
        </p:spPr>
        <p:txBody>
          <a:bodyPr wrap="square" rtlCol="0" anchor="t">
            <a:spAutoFit/>
          </a:bodyPr>
          <a:lstStyle/>
          <a:p>
            <a:pPr>
              <a:lnSpc>
                <a:spcPct val="120000"/>
              </a:lnSpc>
            </a:pPr>
            <a:r>
              <a:rPr lang="zh-CN" altLang="zh-CN" sz="2400" dirty="0">
                <a:solidFill>
                  <a:schemeClr val="tx1">
                    <a:lumMod val="50000"/>
                  </a:schemeClr>
                </a:solidFill>
                <a:latin typeface="黑体" panose="02010609060101010101" pitchFamily="49" charset="-122"/>
                <a:ea typeface="黑体" panose="02010609060101010101" pitchFamily="49" charset="-122"/>
                <a:sym typeface="+mn-ea"/>
              </a:rPr>
              <a:t>新政在一定程度上恢复了公众对美国民主制度的信心</a:t>
            </a:r>
            <a:r>
              <a:rPr lang="en-US" altLang="zh-CN" sz="2400" dirty="0">
                <a:solidFill>
                  <a:schemeClr val="tx1">
                    <a:lumMod val="50000"/>
                  </a:schemeClr>
                </a:solidFill>
                <a:latin typeface="黑体" panose="02010609060101010101" pitchFamily="49" charset="-122"/>
                <a:ea typeface="黑体" panose="02010609060101010101" pitchFamily="49" charset="-122"/>
                <a:sym typeface="+mn-ea"/>
              </a:rPr>
              <a:t>······</a:t>
            </a:r>
            <a:r>
              <a:rPr lang="zh-CN" altLang="zh-CN" sz="2400" dirty="0">
                <a:solidFill>
                  <a:schemeClr val="tx1">
                    <a:lumMod val="50000"/>
                  </a:schemeClr>
                </a:solidFill>
                <a:latin typeface="黑体" panose="02010609060101010101" pitchFamily="49" charset="-122"/>
                <a:ea typeface="黑体" panose="02010609060101010101" pitchFamily="49" charset="-122"/>
                <a:sym typeface="+mn-ea"/>
              </a:rPr>
              <a:t>美国国内一度出现的法西斯组织没有了市场。因此，有人说“新政挽救了美国的自由民主制度</a:t>
            </a:r>
            <a:r>
              <a:rPr lang="en-US" altLang="zh-CN" sz="2400" dirty="0">
                <a:solidFill>
                  <a:schemeClr val="tx1">
                    <a:lumMod val="50000"/>
                  </a:schemeClr>
                </a:solidFill>
                <a:latin typeface="黑体" panose="02010609060101010101" pitchFamily="49" charset="-122"/>
                <a:ea typeface="黑体" panose="02010609060101010101" pitchFamily="49" charset="-122"/>
                <a:sym typeface="+mn-ea"/>
              </a:rPr>
              <a:t>”                                </a:t>
            </a:r>
            <a:endParaRPr lang="en-US" altLang="zh-CN" sz="2400" dirty="0">
              <a:solidFill>
                <a:schemeClr val="tx1">
                  <a:lumMod val="50000"/>
                </a:schemeClr>
              </a:solidFill>
              <a:latin typeface="黑体" panose="02010609060101010101" pitchFamily="49" charset="-122"/>
              <a:ea typeface="黑体" panose="02010609060101010101" pitchFamily="49" charset="-122"/>
              <a:sym typeface="+mn-ea"/>
            </a:endParaRPr>
          </a:p>
          <a:p>
            <a:pPr algn="r">
              <a:lnSpc>
                <a:spcPct val="120000"/>
              </a:lnSpc>
            </a:pPr>
            <a:r>
              <a:rPr lang="en-US" altLang="zh-CN" sz="2400" dirty="0" smtClean="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sym typeface="+mn-ea"/>
              </a:rPr>
              <a:t>——</a:t>
            </a:r>
            <a:r>
              <a:rPr lang="zh-CN" altLang="en-US" sz="24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sym typeface="+mn-ea"/>
              </a:rPr>
              <a:t>《大国崛起》</a:t>
            </a:r>
            <a:endParaRPr lang="zh-CN" altLang="en-US" sz="24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sym typeface="+mn-ea"/>
            </a:endParaRPr>
          </a:p>
        </p:txBody>
      </p:sp>
      <p:sp>
        <p:nvSpPr>
          <p:cNvPr id="3" name="文本框 5"/>
          <p:cNvSpPr txBox="1"/>
          <p:nvPr/>
        </p:nvSpPr>
        <p:spPr>
          <a:xfrm>
            <a:off x="752168" y="3493045"/>
            <a:ext cx="7128792" cy="461665"/>
          </a:xfrm>
          <a:prstGeom prst="rect">
            <a:avLst/>
          </a:prstGeom>
          <a:noFill/>
        </p:spPr>
        <p:txBody>
          <a:bodyPr wrap="square" rtlCol="0" anchor="t">
            <a:spAutoFit/>
          </a:bodyPr>
          <a:lstStyle>
            <a:defPPr>
              <a:defRPr lang="zh-CN"/>
            </a:defPPr>
            <a:lvl1pPr>
              <a:defRPr sz="2400" b="1">
                <a:solidFill>
                  <a:srgbClr val="C00000"/>
                </a:solidFill>
                <a:latin typeface="黑体" panose="02010609060101010101" pitchFamily="49" charset="-122"/>
                <a:ea typeface="黑体" panose="02010609060101010101" pitchFamily="49" charset="-122"/>
              </a:defRPr>
            </a:lvl1pPr>
          </a:lstStyle>
          <a:p>
            <a:r>
              <a:rPr lang="en-US" altLang="zh-CN" dirty="0">
                <a:sym typeface="+mn-ea"/>
              </a:rPr>
              <a:t>2.</a:t>
            </a:r>
            <a:r>
              <a:rPr lang="zh-CN" altLang="en-US" dirty="0">
                <a:sym typeface="+mn-ea"/>
              </a:rPr>
              <a:t>恢复了人民的信心，维护了资本主义民主制度。</a:t>
            </a:r>
            <a:endParaRPr lang="zh-CN" altLang="en-US"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6"/>
          <p:cNvSpPr txBox="1"/>
          <p:nvPr/>
        </p:nvSpPr>
        <p:spPr>
          <a:xfrm>
            <a:off x="755576" y="771550"/>
            <a:ext cx="7992888" cy="1806264"/>
          </a:xfrm>
          <a:prstGeom prst="rect">
            <a:avLst/>
          </a:prstGeom>
          <a:noFill/>
        </p:spPr>
        <p:txBody>
          <a:bodyPr wrap="square" rtlCol="0" anchor="t">
            <a:spAutoFit/>
          </a:bodyPr>
          <a:lstStyle>
            <a:defPPr>
              <a:defRPr lang="zh-CN"/>
            </a:defPPr>
            <a:lvl1pPr>
              <a:defRPr sz="2400" b="1">
                <a:solidFill>
                  <a:srgbClr val="C00000"/>
                </a:solidFill>
                <a:latin typeface="黑体" panose="02010609060101010101" pitchFamily="49" charset="-122"/>
                <a:ea typeface="黑体" panose="02010609060101010101" pitchFamily="49" charset="-122"/>
              </a:defRPr>
            </a:lvl1pPr>
          </a:lstStyle>
          <a:p>
            <a:pPr>
              <a:lnSpc>
                <a:spcPct val="120000"/>
              </a:lnSpc>
            </a:pPr>
            <a:r>
              <a:rPr lang="zh-CN" altLang="en-US" b="0" dirty="0">
                <a:solidFill>
                  <a:schemeClr val="tx1"/>
                </a:solidFill>
                <a:sym typeface="宋体" panose="02010600030101010101" pitchFamily="2" charset="-122"/>
              </a:rPr>
              <a:t>      </a:t>
            </a:r>
            <a:r>
              <a:rPr lang="zh-CN" altLang="en-US" b="0" dirty="0" smtClean="0">
                <a:solidFill>
                  <a:schemeClr val="tx1"/>
                </a:solidFill>
                <a:sym typeface="宋体" panose="02010600030101010101" pitchFamily="2" charset="-122"/>
              </a:rPr>
              <a:t>二</a:t>
            </a:r>
            <a:r>
              <a:rPr lang="zh-CN" altLang="en-US" b="0" dirty="0">
                <a:solidFill>
                  <a:schemeClr val="tx1"/>
                </a:solidFill>
                <a:sym typeface="宋体" panose="02010600030101010101" pitchFamily="2" charset="-122"/>
              </a:rPr>
              <a:t>战后，美国、法国、联邦德国和日本</a:t>
            </a:r>
            <a:r>
              <a:rPr lang="en-US" altLang="zh-CN" b="0" dirty="0">
                <a:solidFill>
                  <a:schemeClr val="tx1"/>
                </a:solidFill>
                <a:sym typeface="宋体" panose="02010600030101010101" pitchFamily="2" charset="-122"/>
              </a:rPr>
              <a:t>......</a:t>
            </a:r>
            <a:r>
              <a:rPr lang="zh-CN" altLang="en-US" b="0" dirty="0">
                <a:solidFill>
                  <a:schemeClr val="tx1"/>
                </a:solidFill>
                <a:sym typeface="宋体" panose="02010600030101010101" pitchFamily="2" charset="-122"/>
              </a:rPr>
              <a:t>虽然发展模式各不相同，但政府干预都是这些国家经济发展中的共同之处。                                        </a:t>
            </a:r>
            <a:r>
              <a:rPr lang="en-US" altLang="zh-CN" b="0" dirty="0">
                <a:solidFill>
                  <a:schemeClr val="tx1"/>
                </a:solidFill>
                <a:sym typeface="宋体" panose="02010600030101010101" pitchFamily="2" charset="-122"/>
              </a:rPr>
              <a:t>  </a:t>
            </a:r>
            <a:endParaRPr lang="en-US" altLang="zh-CN" b="0" dirty="0" smtClean="0">
              <a:solidFill>
                <a:schemeClr val="tx1"/>
              </a:solidFill>
              <a:sym typeface="宋体" panose="02010600030101010101" pitchFamily="2" charset="-122"/>
            </a:endParaRPr>
          </a:p>
          <a:p>
            <a:pPr algn="r">
              <a:lnSpc>
                <a:spcPct val="120000"/>
              </a:lnSpc>
            </a:pPr>
            <a:r>
              <a:rPr lang="en-US" altLang="zh-CN" b="0" dirty="0" smtClean="0">
                <a:solidFill>
                  <a:schemeClr val="tx1"/>
                </a:solidFill>
                <a:sym typeface="宋体" panose="02010600030101010101" pitchFamily="2" charset="-122"/>
              </a:rPr>
              <a:t>——</a:t>
            </a:r>
            <a:r>
              <a:rPr lang="zh-CN" altLang="en-US" b="0" dirty="0">
                <a:solidFill>
                  <a:schemeClr val="tx1"/>
                </a:solidFill>
                <a:sym typeface="宋体" panose="02010600030101010101" pitchFamily="2" charset="-122"/>
              </a:rPr>
              <a:t>岳麓版必修二   </a:t>
            </a:r>
            <a:endParaRPr lang="zh-CN" altLang="en-US" b="0" dirty="0">
              <a:solidFill>
                <a:schemeClr val="tx1"/>
              </a:solidFill>
              <a:sym typeface="宋体" panose="02010600030101010101" pitchFamily="2" charset="-122"/>
            </a:endParaRPr>
          </a:p>
        </p:txBody>
      </p:sp>
      <p:sp>
        <p:nvSpPr>
          <p:cNvPr id="3" name="文本框 7"/>
          <p:cNvSpPr txBox="1"/>
          <p:nvPr/>
        </p:nvSpPr>
        <p:spPr>
          <a:xfrm>
            <a:off x="827584" y="3147814"/>
            <a:ext cx="7848872" cy="984500"/>
          </a:xfrm>
          <a:prstGeom prst="rect">
            <a:avLst/>
          </a:prstGeom>
          <a:noFill/>
        </p:spPr>
        <p:txBody>
          <a:bodyPr wrap="square" rtlCol="0" anchor="t">
            <a:spAutoFit/>
          </a:bodyPr>
          <a:lstStyle>
            <a:defPPr>
              <a:defRPr lang="zh-CN"/>
            </a:defPPr>
            <a:lvl1pPr>
              <a:defRPr sz="2400" b="1">
                <a:solidFill>
                  <a:srgbClr val="C00000"/>
                </a:solidFill>
                <a:latin typeface="黑体" panose="02010609060101010101" pitchFamily="49" charset="-122"/>
                <a:ea typeface="黑体" panose="02010609060101010101" pitchFamily="49" charset="-122"/>
              </a:defRPr>
            </a:lvl1pPr>
          </a:lstStyle>
          <a:p>
            <a:pPr>
              <a:lnSpc>
                <a:spcPct val="130000"/>
              </a:lnSpc>
            </a:pPr>
            <a:r>
              <a:rPr lang="en-US" altLang="zh-CN" dirty="0" smtClean="0">
                <a:sym typeface="+mn-ea"/>
              </a:rPr>
              <a:t>3.</a:t>
            </a:r>
            <a:r>
              <a:rPr lang="zh-CN" altLang="en-US" dirty="0" smtClean="0">
                <a:sym typeface="+mn-ea"/>
              </a:rPr>
              <a:t>增强</a:t>
            </a:r>
            <a:r>
              <a:rPr lang="zh-CN" altLang="en-US" dirty="0">
                <a:sym typeface="+mn-ea"/>
              </a:rPr>
              <a:t>了美国政府的宏观调控能力，对资本主义世界产生深远影响。</a:t>
            </a:r>
            <a:endParaRPr lang="zh-CN" altLang="en-US"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2"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P spid="3" grpId="2"/>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1"/>
          <p:cNvPicPr>
            <a:picLocks noChangeAspect="1"/>
          </p:cNvPicPr>
          <p:nvPr/>
        </p:nvPicPr>
        <p:blipFill>
          <a:blip r:embed="rId1" cstate="print"/>
          <a:stretch>
            <a:fillRect/>
          </a:stretch>
        </p:blipFill>
        <p:spPr>
          <a:xfrm>
            <a:off x="110490" y="833914"/>
            <a:ext cx="8883015" cy="3835241"/>
          </a:xfrm>
          <a:prstGeom prst="rect">
            <a:avLst/>
          </a:prstGeom>
        </p:spPr>
      </p:pic>
      <p:sp>
        <p:nvSpPr>
          <p:cNvPr id="9" name="Text Box 9"/>
          <p:cNvSpPr txBox="1">
            <a:spLocks noChangeArrowheads="1"/>
          </p:cNvSpPr>
          <p:nvPr/>
        </p:nvSpPr>
        <p:spPr bwMode="auto">
          <a:xfrm>
            <a:off x="132397" y="2021205"/>
            <a:ext cx="8861108" cy="896977"/>
          </a:xfrm>
          <a:prstGeom prst="rect">
            <a:avLst/>
          </a:prstGeom>
          <a:solidFill>
            <a:schemeClr val="accent1">
              <a:lumMod val="20000"/>
              <a:lumOff val="80000"/>
            </a:schemeClr>
          </a:solidFill>
          <a:ln>
            <a:solidFill>
              <a:srgbClr val="0070C0"/>
            </a:solidFill>
          </a:ln>
          <a:effectLst>
            <a:outerShdw blurRad="101600" dist="50800" dir="5400000" algn="ctr" rotWithShape="0">
              <a:schemeClr val="bg1">
                <a:alpha val="60000"/>
              </a:schemeClr>
            </a:outerShdw>
          </a:effectLst>
        </p:spPr>
        <p:style>
          <a:lnRef idx="1">
            <a:schemeClr val="accent6"/>
          </a:lnRef>
          <a:fillRef idx="2">
            <a:schemeClr val="accent6"/>
          </a:fillRef>
          <a:effectRef idx="1">
            <a:schemeClr val="accent6"/>
          </a:effectRef>
          <a:fontRef idx="minor">
            <a:schemeClr val="dk1"/>
          </a:fontRef>
        </p:style>
        <p:txBody>
          <a:bodyPr wrap="square">
            <a:spAutoFit/>
          </a:bodyPr>
          <a:lstStyle/>
          <a:p>
            <a:pPr defTabSz="685800" rtl="0">
              <a:lnSpc>
                <a:spcPts val="3300"/>
              </a:lnSpc>
              <a:spcBef>
                <a:spcPts val="0"/>
              </a:spcBef>
              <a:defRPr/>
            </a:pPr>
            <a:r>
              <a:rPr lang="zh-CN" altLang="en-US" sz="2100" b="1" dirty="0">
                <a:solidFill>
                  <a:schemeClr val="tx1">
                    <a:lumMod val="50000"/>
                  </a:schemeClr>
                </a:solidFill>
                <a:latin typeface="黑体" panose="02010609060101010101" pitchFamily="49" charset="-122"/>
                <a:ea typeface="黑体" panose="02010609060101010101" pitchFamily="49" charset="-122"/>
              </a:rPr>
              <a:t>罗斯福新政是在</a:t>
            </a:r>
            <a:r>
              <a:rPr lang="zh-CN" altLang="en-US" sz="2100" b="1" u="sng" dirty="0">
                <a:solidFill>
                  <a:srgbClr val="0000FF"/>
                </a:solidFill>
                <a:latin typeface="黑体" panose="02010609060101010101" pitchFamily="49" charset="-122"/>
                <a:ea typeface="黑体" panose="02010609060101010101" pitchFamily="49" charset="-122"/>
              </a:rPr>
              <a:t>维护资本主义制度前提下作出的政策调整</a:t>
            </a:r>
            <a:r>
              <a:rPr lang="zh-CN" altLang="en-US" sz="2100" b="1" dirty="0">
                <a:solidFill>
                  <a:schemeClr val="tx1">
                    <a:lumMod val="50000"/>
                  </a:schemeClr>
                </a:solidFill>
                <a:latin typeface="黑体" panose="02010609060101010101" pitchFamily="49" charset="-122"/>
                <a:ea typeface="黑体" panose="02010609060101010101" pitchFamily="49" charset="-122"/>
              </a:rPr>
              <a:t>，没有改变资本主义的本质，无法解决美国社会的根本矛盾，</a:t>
            </a:r>
            <a:r>
              <a:rPr lang="zh-CN" altLang="en-US" sz="2100" b="1" dirty="0">
                <a:solidFill>
                  <a:srgbClr val="FF0000"/>
                </a:solidFill>
                <a:latin typeface="黑体" panose="02010609060101010101" pitchFamily="49" charset="-122"/>
                <a:ea typeface="黑体" panose="02010609060101010101" pitchFamily="49" charset="-122"/>
              </a:rPr>
              <a:t>不能根除经济危机</a:t>
            </a:r>
            <a:r>
              <a:rPr lang="zh-CN" altLang="en-US" sz="2100" b="1" dirty="0">
                <a:solidFill>
                  <a:schemeClr val="tx1"/>
                </a:solidFill>
                <a:latin typeface="黑体" panose="02010609060101010101" pitchFamily="49" charset="-122"/>
                <a:ea typeface="黑体" panose="02010609060101010101" pitchFamily="49" charset="-122"/>
              </a:rPr>
              <a:t>。</a:t>
            </a:r>
            <a:endParaRPr lang="zh-CN" altLang="en-US" sz="2100" b="1" dirty="0">
              <a:solidFill>
                <a:schemeClr val="tx1"/>
              </a:solidFill>
              <a:latin typeface="黑体" panose="02010609060101010101" pitchFamily="49" charset="-122"/>
              <a:ea typeface="黑体" panose="02010609060101010101" pitchFamily="49" charset="-122"/>
            </a:endParaRPr>
          </a:p>
        </p:txBody>
      </p:sp>
      <p:sp>
        <p:nvSpPr>
          <p:cNvPr id="7" name="爆炸形 2 6"/>
          <p:cNvSpPr/>
          <p:nvPr/>
        </p:nvSpPr>
        <p:spPr>
          <a:xfrm rot="1440176">
            <a:off x="6416419" y="2429642"/>
            <a:ext cx="2432402" cy="1810711"/>
          </a:xfrm>
          <a:prstGeom prst="irregularSeal2">
            <a:avLst/>
          </a:pr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rtl="0" eaLnBrk="0" hangingPunct="0">
              <a:defRPr/>
            </a:pPr>
            <a:r>
              <a:rPr lang="zh-CN" altLang="en-US" sz="2100" b="1" dirty="0">
                <a:solidFill>
                  <a:srgbClr val="FF0000"/>
                </a:solidFill>
                <a:latin typeface="黑体" panose="02010609060101010101" pitchFamily="49" charset="-122"/>
                <a:ea typeface="黑体" panose="02010609060101010101" pitchFamily="49" charset="-122"/>
              </a:rPr>
              <a:t>局限性</a:t>
            </a:r>
            <a:endParaRPr lang="zh-CN" altLang="en-US" sz="2100" b="1" dirty="0">
              <a:solidFill>
                <a:srgbClr val="FF0000"/>
              </a:solidFill>
              <a:latin typeface="黑体" panose="02010609060101010101" pitchFamily="49" charset="-122"/>
              <a:ea typeface="黑体" panose="02010609060101010101" pitchFamily="49" charset="-122"/>
            </a:endParaRPr>
          </a:p>
        </p:txBody>
      </p:sp>
      <p:sp>
        <p:nvSpPr>
          <p:cNvPr id="2" name="文本框 1"/>
          <p:cNvSpPr txBox="1"/>
          <p:nvPr/>
        </p:nvSpPr>
        <p:spPr>
          <a:xfrm>
            <a:off x="117158" y="131922"/>
            <a:ext cx="8883015" cy="1686401"/>
          </a:xfrm>
          <a:prstGeom prst="rect">
            <a:avLst/>
          </a:prstGeom>
          <a:solidFill>
            <a:schemeClr val="bg1">
              <a:lumMod val="85000"/>
            </a:schemeClr>
          </a:solidFill>
        </p:spPr>
        <p:style>
          <a:lnRef idx="2">
            <a:schemeClr val="accent5"/>
          </a:lnRef>
          <a:fillRef idx="1">
            <a:schemeClr val="lt1"/>
          </a:fillRef>
          <a:effectRef idx="0">
            <a:schemeClr val="accent5"/>
          </a:effectRef>
          <a:fontRef idx="minor">
            <a:schemeClr val="dk1"/>
          </a:fontRef>
        </p:style>
        <p:txBody>
          <a:bodyPr wrap="square" lIns="51435" tIns="25718" rIns="51435" bIns="25718" rtlCol="0">
            <a:noAutofit/>
          </a:bodyPr>
          <a:lstStyle/>
          <a:p>
            <a:pPr algn="l">
              <a:lnSpc>
                <a:spcPct val="140000"/>
              </a:lnSpc>
            </a:pPr>
            <a:r>
              <a:rPr lang="zh-CN" altLang="en-US" sz="1950" dirty="0">
                <a:latin typeface="黑体" panose="02010609060101010101" pitchFamily="49" charset="-122"/>
                <a:ea typeface="黑体" panose="02010609060101010101" pitchFamily="49" charset="-122"/>
                <a:cs typeface="华文中宋" panose="02010600040101010101" charset="-122"/>
                <a:sym typeface="+mn-ea"/>
              </a:rPr>
              <a:t>材料：</a:t>
            </a:r>
            <a:r>
              <a:rPr lang="zh-CN" altLang="en-US" sz="1950" dirty="0">
                <a:solidFill>
                  <a:schemeClr val="tx1">
                    <a:lumMod val="50000"/>
                  </a:schemeClr>
                </a:solidFill>
                <a:latin typeface="黑体" panose="02010609060101010101" pitchFamily="49" charset="-122"/>
                <a:ea typeface="黑体" panose="02010609060101010101" pitchFamily="49" charset="-122"/>
                <a:sym typeface="+mn-ea"/>
              </a:rPr>
              <a:t>资本主义制度就像一棵出现枯枝烂叶的树一样，激进分子说：“把它砍倒。”保守分子说：“不要动它。”我则采取折中的办法：“让我们把它修剪一下，这样我们既不会失去老树干，也不会失去新枝。”</a:t>
            </a:r>
            <a:endParaRPr lang="zh-CN" altLang="en-US" sz="1950" dirty="0">
              <a:solidFill>
                <a:schemeClr val="tx1">
                  <a:lumMod val="50000"/>
                </a:schemeClr>
              </a:solidFill>
              <a:latin typeface="黑体" panose="02010609060101010101" pitchFamily="49" charset="-122"/>
              <a:ea typeface="黑体" panose="02010609060101010101" pitchFamily="49" charset="-122"/>
              <a:sym typeface="+mn-ea"/>
            </a:endParaRPr>
          </a:p>
          <a:p>
            <a:pPr algn="r">
              <a:lnSpc>
                <a:spcPct val="140000"/>
              </a:lnSpc>
            </a:pPr>
            <a:r>
              <a:rPr lang="en-US" altLang="zh-CN" sz="1950" dirty="0">
                <a:solidFill>
                  <a:schemeClr val="tx1">
                    <a:lumMod val="50000"/>
                  </a:schemeClr>
                </a:solidFill>
                <a:latin typeface="黑体" panose="02010609060101010101" pitchFamily="49" charset="-122"/>
                <a:ea typeface="黑体" panose="02010609060101010101" pitchFamily="49" charset="-122"/>
                <a:sym typeface="+mn-ea"/>
              </a:rPr>
              <a:t>——</a:t>
            </a:r>
            <a:r>
              <a:rPr lang="zh-CN" altLang="en-US" sz="1950" dirty="0">
                <a:solidFill>
                  <a:schemeClr val="tx1">
                    <a:lumMod val="50000"/>
                  </a:schemeClr>
                </a:solidFill>
                <a:latin typeface="黑体" panose="02010609060101010101" pitchFamily="49" charset="-122"/>
                <a:ea typeface="黑体" panose="02010609060101010101" pitchFamily="49" charset="-122"/>
                <a:sym typeface="+mn-ea"/>
              </a:rPr>
              <a:t>罗斯福</a:t>
            </a:r>
            <a:endParaRPr lang="zh-CN" altLang="en-US" sz="1950" dirty="0">
              <a:solidFill>
                <a:schemeClr val="tx1">
                  <a:lumMod val="50000"/>
                </a:schemeClr>
              </a:solidFill>
              <a:latin typeface="黑体" panose="02010609060101010101" pitchFamily="49" charset="-122"/>
              <a:ea typeface="黑体" panose="02010609060101010101" pitchFamily="49" charset="-122"/>
            </a:endParaRPr>
          </a:p>
          <a:p>
            <a:pPr algn="r">
              <a:lnSpc>
                <a:spcPct val="140000"/>
              </a:lnSpc>
            </a:pPr>
            <a:r>
              <a:rPr lang="en-US" altLang="zh-CN" sz="1950" dirty="0">
                <a:solidFill>
                  <a:schemeClr val="tx1">
                    <a:lumMod val="50000"/>
                  </a:schemeClr>
                </a:solidFill>
                <a:latin typeface="黑体" panose="02010609060101010101" pitchFamily="49" charset="-122"/>
                <a:ea typeface="黑体" panose="02010609060101010101" pitchFamily="49" charset="-122"/>
                <a:sym typeface="+mn-ea"/>
              </a:rPr>
              <a:t>                                                                                                        </a:t>
            </a:r>
            <a:endParaRPr lang="zh-CN" altLang="en-US" sz="1950" dirty="0">
              <a:latin typeface="黑体" panose="02010609060101010101" pitchFamily="49" charset="-122"/>
              <a:ea typeface="黑体" panose="02010609060101010101" pitchFamily="49" charset="-122"/>
              <a:cs typeface="华文中宋" panose="0201060004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left)">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7" grpId="0" bldLvl="0" animBg="1"/>
      <p:bldP spid="2" grpId="0" bldLvl="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custDataLst>
              <p:tags r:id="rId1"/>
            </p:custDataLst>
          </p:nvPr>
        </p:nvSpPr>
        <p:spPr>
          <a:xfrm>
            <a:off x="755576" y="926782"/>
            <a:ext cx="4840396" cy="375285"/>
          </a:xfrm>
          <a:prstGeom prst="rect">
            <a:avLst/>
          </a:prstGeom>
          <a:noFill/>
        </p:spPr>
        <p:txBody>
          <a:bodyPr wrap="square" bIns="0" rtlCol="0" anchor="b">
            <a:noAutofit/>
          </a:bodyPr>
          <a:lstStyle/>
          <a:p>
            <a:pPr>
              <a:lnSpc>
                <a:spcPct val="150000"/>
              </a:lnSpc>
              <a:spcBef>
                <a:spcPts val="0"/>
              </a:spcBef>
              <a:spcAft>
                <a:spcPts val="0"/>
              </a:spcAft>
              <a:buSzPct val="100000"/>
            </a:pPr>
            <a:r>
              <a:rPr lang="zh-CN" altLang="en-US" sz="2400" b="1" spc="225" dirty="0">
                <a:solidFill>
                  <a:srgbClr val="FF0000"/>
                </a:solidFill>
                <a:latin typeface="黑体" panose="02010609060101010101" pitchFamily="49" charset="-122"/>
                <a:ea typeface="黑体" panose="02010609060101010101" pitchFamily="49" charset="-122"/>
              </a:rPr>
              <a:t>罗斯福</a:t>
            </a:r>
            <a:r>
              <a:rPr lang="zh-CN" altLang="en-US" sz="2400" b="1" spc="225" dirty="0" smtClean="0">
                <a:solidFill>
                  <a:srgbClr val="FF0000"/>
                </a:solidFill>
                <a:latin typeface="黑体" panose="02010609060101010101" pitchFamily="49" charset="-122"/>
                <a:ea typeface="黑体" panose="02010609060101010101" pitchFamily="49" charset="-122"/>
              </a:rPr>
              <a:t>新政</a:t>
            </a:r>
            <a:r>
              <a:rPr lang="zh-CN" altLang="en-US" sz="2400" b="1" spc="225" dirty="0" smtClean="0">
                <a:solidFill>
                  <a:schemeClr val="tx1">
                    <a:lumMod val="50000"/>
                  </a:schemeClr>
                </a:solidFill>
                <a:latin typeface="黑体" panose="02010609060101010101" pitchFamily="49" charset="-122"/>
                <a:ea typeface="黑体" panose="02010609060101010101" pitchFamily="49" charset="-122"/>
              </a:rPr>
              <a:t>的</a:t>
            </a:r>
            <a:r>
              <a:rPr lang="zh-CN" altLang="en-US" sz="2400" b="1" spc="225" dirty="0">
                <a:solidFill>
                  <a:schemeClr val="tx1">
                    <a:lumMod val="50000"/>
                  </a:schemeClr>
                </a:solidFill>
                <a:latin typeface="黑体" panose="02010609060101010101" pitchFamily="49" charset="-122"/>
                <a:ea typeface="黑体" panose="02010609060101010101" pitchFamily="49" charset="-122"/>
              </a:rPr>
              <a:t>影响？</a:t>
            </a:r>
            <a:endParaRPr lang="zh-CN" altLang="en-US" sz="2400" b="1" spc="225" dirty="0">
              <a:solidFill>
                <a:schemeClr val="tx1">
                  <a:lumMod val="50000"/>
                </a:schemeClr>
              </a:solidFill>
              <a:latin typeface="黑体" panose="02010609060101010101" pitchFamily="49" charset="-122"/>
              <a:ea typeface="黑体" panose="02010609060101010101" pitchFamily="49" charset="-122"/>
            </a:endParaRPr>
          </a:p>
        </p:txBody>
      </p:sp>
      <p:sp>
        <p:nvSpPr>
          <p:cNvPr id="9" name="矩形3"/>
          <p:cNvSpPr/>
          <p:nvPr>
            <p:custDataLst>
              <p:tags r:id="rId2"/>
            </p:custDataLst>
          </p:nvPr>
        </p:nvSpPr>
        <p:spPr>
          <a:xfrm>
            <a:off x="672520" y="1362074"/>
            <a:ext cx="7632848"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en-US" sz="2400" b="1" spc="113" dirty="0" smtClean="0">
                <a:solidFill>
                  <a:schemeClr val="tx1">
                    <a:lumMod val="50000"/>
                  </a:schemeClr>
                </a:solidFill>
                <a:latin typeface="黑体" panose="02010609060101010101" pitchFamily="49" charset="-122"/>
                <a:ea typeface="黑体" panose="02010609060101010101" pitchFamily="49" charset="-122"/>
              </a:rPr>
              <a:t>1.</a:t>
            </a:r>
            <a:r>
              <a:rPr sz="2400" b="1" spc="113" dirty="0" smtClean="0">
                <a:solidFill>
                  <a:schemeClr val="tx1">
                    <a:lumMod val="50000"/>
                  </a:schemeClr>
                </a:solidFill>
                <a:latin typeface="黑体" panose="02010609060101010101" pitchFamily="49" charset="-122"/>
                <a:ea typeface="黑体" panose="02010609060101010101" pitchFamily="49" charset="-122"/>
              </a:rPr>
              <a:t>美国经济开始缓慢恢复</a:t>
            </a:r>
            <a:r>
              <a:rPr sz="2400" b="1" spc="113" dirty="0">
                <a:solidFill>
                  <a:schemeClr val="tx1">
                    <a:lumMod val="50000"/>
                  </a:schemeClr>
                </a:solidFill>
                <a:latin typeface="黑体" panose="02010609060101010101" pitchFamily="49" charset="-122"/>
                <a:ea typeface="黑体" panose="02010609060101010101" pitchFamily="49" charset="-122"/>
              </a:rPr>
              <a:t>，人民生活得到改善。</a:t>
            </a:r>
            <a:endParaRPr sz="2400" b="1" spc="113" dirty="0">
              <a:solidFill>
                <a:schemeClr val="tx1">
                  <a:lumMod val="50000"/>
                </a:schemeClr>
              </a:solidFill>
              <a:latin typeface="黑体" panose="02010609060101010101" pitchFamily="49" charset="-122"/>
              <a:ea typeface="黑体" panose="02010609060101010101" pitchFamily="49" charset="-122"/>
            </a:endParaRPr>
          </a:p>
        </p:txBody>
      </p:sp>
      <p:sp>
        <p:nvSpPr>
          <p:cNvPr id="12" name="矩形2"/>
          <p:cNvSpPr/>
          <p:nvPr>
            <p:custDataLst>
              <p:tags r:id="rId3"/>
            </p:custDataLst>
          </p:nvPr>
        </p:nvSpPr>
        <p:spPr>
          <a:xfrm>
            <a:off x="711364" y="1910714"/>
            <a:ext cx="8136903" cy="53435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en-US" sz="2400" b="1" spc="113" dirty="0" smtClean="0">
                <a:solidFill>
                  <a:schemeClr val="tx1">
                    <a:lumMod val="50000"/>
                  </a:schemeClr>
                </a:solidFill>
                <a:latin typeface="黑体" panose="02010609060101010101" pitchFamily="49" charset="-122"/>
                <a:ea typeface="黑体" panose="02010609060101010101" pitchFamily="49" charset="-122"/>
              </a:rPr>
              <a:t>2.</a:t>
            </a:r>
            <a:r>
              <a:rPr sz="2400" b="1" spc="113" dirty="0" smtClean="0">
                <a:solidFill>
                  <a:schemeClr val="tx1">
                    <a:lumMod val="50000"/>
                  </a:schemeClr>
                </a:solidFill>
                <a:latin typeface="黑体" panose="02010609060101010101" pitchFamily="49" charset="-122"/>
                <a:ea typeface="黑体" panose="02010609060101010101" pitchFamily="49" charset="-122"/>
              </a:rPr>
              <a:t>恢复了人民的信心</a:t>
            </a:r>
            <a:r>
              <a:rPr sz="2400" b="1" spc="113" dirty="0">
                <a:solidFill>
                  <a:schemeClr val="tx1">
                    <a:lumMod val="50000"/>
                  </a:schemeClr>
                </a:solidFill>
                <a:latin typeface="黑体" panose="02010609060101010101" pitchFamily="49" charset="-122"/>
                <a:ea typeface="黑体" panose="02010609060101010101" pitchFamily="49" charset="-122"/>
              </a:rPr>
              <a:t>，维护了资本主义民主制度。</a:t>
            </a:r>
            <a:endParaRPr sz="2400" b="1" spc="113" dirty="0">
              <a:solidFill>
                <a:schemeClr val="tx1">
                  <a:lumMod val="50000"/>
                </a:schemeClr>
              </a:solidFill>
              <a:latin typeface="黑体" panose="02010609060101010101" pitchFamily="49" charset="-122"/>
              <a:ea typeface="黑体" panose="02010609060101010101" pitchFamily="49" charset="-122"/>
            </a:endParaRPr>
          </a:p>
        </p:txBody>
      </p:sp>
      <p:sp>
        <p:nvSpPr>
          <p:cNvPr id="19" name="矩形1"/>
          <p:cNvSpPr/>
          <p:nvPr>
            <p:custDataLst>
              <p:tags r:id="rId4"/>
            </p:custDataLst>
          </p:nvPr>
        </p:nvSpPr>
        <p:spPr>
          <a:xfrm>
            <a:off x="703000" y="2390774"/>
            <a:ext cx="7920880" cy="1071568"/>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en-US" altLang="zh-CN" sz="2400" b="1" spc="113" dirty="0" smtClean="0">
                <a:solidFill>
                  <a:schemeClr val="tx1">
                    <a:lumMod val="50000"/>
                  </a:schemeClr>
                </a:solidFill>
                <a:latin typeface="黑体" panose="02010609060101010101" pitchFamily="49" charset="-122"/>
                <a:ea typeface="黑体" panose="02010609060101010101" pitchFamily="49" charset="-122"/>
              </a:rPr>
              <a:t>3.增强了美国政府的宏观调控能力</a:t>
            </a:r>
            <a:r>
              <a:rPr lang="en-US" altLang="zh-CN" sz="2400" b="1" spc="113" dirty="0">
                <a:solidFill>
                  <a:schemeClr val="tx1">
                    <a:lumMod val="50000"/>
                  </a:schemeClr>
                </a:solidFill>
                <a:latin typeface="黑体" panose="02010609060101010101" pitchFamily="49" charset="-122"/>
                <a:ea typeface="黑体" panose="02010609060101010101" pitchFamily="49" charset="-122"/>
              </a:rPr>
              <a:t>，对资本主义世界产生深远影响。</a:t>
            </a:r>
            <a:endParaRPr lang="en-US" altLang="zh-CN" sz="2400" b="1" spc="113" dirty="0">
              <a:solidFill>
                <a:schemeClr val="tx1">
                  <a:lumMod val="50000"/>
                </a:schemeClr>
              </a:solidFill>
              <a:latin typeface="黑体" panose="02010609060101010101" pitchFamily="49" charset="-122"/>
              <a:ea typeface="黑体" panose="02010609060101010101" pitchFamily="49" charset="-122"/>
            </a:endParaRPr>
          </a:p>
        </p:txBody>
      </p:sp>
      <p:sp>
        <p:nvSpPr>
          <p:cNvPr id="15" name="矩形1"/>
          <p:cNvSpPr/>
          <p:nvPr>
            <p:custDataLst>
              <p:tags r:id="rId5"/>
            </p:custDataLst>
          </p:nvPr>
        </p:nvSpPr>
        <p:spPr>
          <a:xfrm>
            <a:off x="696104" y="3363838"/>
            <a:ext cx="8320528" cy="7396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79" y="connsiteY0-80"/>
              </a:cxn>
              <a:cxn ang="0">
                <a:pos x="connsiteX1-81" y="connsiteY1-82"/>
              </a:cxn>
              <a:cxn ang="0">
                <a:pos x="connsiteX2-83" y="connsiteY2-84"/>
              </a:cxn>
              <a:cxn ang="0">
                <a:pos x="connsiteX3-85" y="connsiteY3-86"/>
              </a:cxn>
              <a:cxn ang="0">
                <a:pos x="connsiteX4-87" y="connsiteY4-88"/>
              </a:cxn>
              <a:cxn ang="0">
                <a:pos x="connsiteX5-89" y="connsiteY5-90"/>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9050"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b" anchorCtr="0" forceAA="0" compatLnSpc="1">
            <a:noAutofit/>
          </a:bodyPr>
          <a:lstStyle/>
          <a:p>
            <a:pPr>
              <a:lnSpc>
                <a:spcPct val="120000"/>
              </a:lnSpc>
              <a:spcBef>
                <a:spcPts val="0"/>
              </a:spcBef>
              <a:spcAft>
                <a:spcPts val="0"/>
              </a:spcAft>
              <a:buSzPct val="100000"/>
            </a:pPr>
            <a:r>
              <a:rPr lang="en-US" altLang="zh-CN" sz="2400" b="1" spc="113" dirty="0" smtClean="0">
                <a:solidFill>
                  <a:schemeClr val="tx1">
                    <a:lumMod val="50000"/>
                  </a:schemeClr>
                </a:solidFill>
                <a:latin typeface="黑体" panose="02010609060101010101" pitchFamily="49" charset="-122"/>
                <a:ea typeface="黑体" panose="02010609060101010101" pitchFamily="49" charset="-122"/>
              </a:rPr>
              <a:t>4.无法解决美国社会的根本矛盾</a:t>
            </a:r>
            <a:r>
              <a:rPr lang="en-US" altLang="zh-CN" sz="2400" b="1" spc="113" dirty="0">
                <a:solidFill>
                  <a:schemeClr val="tx1">
                    <a:lumMod val="50000"/>
                  </a:schemeClr>
                </a:solidFill>
                <a:latin typeface="黑体" panose="02010609060101010101" pitchFamily="49" charset="-122"/>
                <a:ea typeface="黑体" panose="02010609060101010101" pitchFamily="49" charset="-122"/>
              </a:rPr>
              <a:t>，也就无法根除经济危机</a:t>
            </a:r>
            <a:r>
              <a:rPr lang="en-US" altLang="zh-CN" sz="1725" b="1" spc="113" dirty="0">
                <a:solidFill>
                  <a:schemeClr val="tx1">
                    <a:lumMod val="50000"/>
                  </a:schemeClr>
                </a:solidFill>
                <a:latin typeface="黑体" panose="02010609060101010101" pitchFamily="49" charset="-122"/>
                <a:ea typeface="黑体" panose="02010609060101010101" pitchFamily="49" charset="-122"/>
              </a:rPr>
              <a:t>。</a:t>
            </a:r>
            <a:endParaRPr lang="en-US" altLang="zh-CN" sz="1725" b="1" spc="113" dirty="0">
              <a:solidFill>
                <a:schemeClr val="tx1">
                  <a:lumMod val="50000"/>
                </a:schemeClr>
              </a:solidFill>
              <a:latin typeface="黑体" panose="02010609060101010101" pitchFamily="49" charset="-122"/>
              <a:ea typeface="黑体" panose="02010609060101010101" pitchFamily="49"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文本框 1"/>
          <p:cNvSpPr txBox="1"/>
          <p:nvPr/>
        </p:nvSpPr>
        <p:spPr>
          <a:xfrm>
            <a:off x="2766406" y="915566"/>
            <a:ext cx="6377594" cy="3333220"/>
          </a:xfrm>
          <a:prstGeom prst="rect">
            <a:avLst/>
          </a:prstGeom>
          <a:noFill/>
          <a:ln w="9525">
            <a:noFill/>
          </a:ln>
        </p:spPr>
        <p:txBody>
          <a:bodyPr wrap="square" anchor="t">
            <a:spAutoFit/>
          </a:bodyPr>
          <a:lstStyle/>
          <a:p>
            <a:pPr>
              <a:lnSpc>
                <a:spcPct val="130000"/>
              </a:lnSpc>
            </a:pPr>
            <a:r>
              <a:rPr lang="en-US" altLang="zh-CN"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a:t>
            </a: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1900</a:t>
            </a:r>
            <a:r>
              <a:rPr lang="zh-CN" altLang="en-US" dirty="0">
                <a:solidFill>
                  <a:schemeClr val="tx1">
                    <a:lumMod val="50000"/>
                  </a:schemeClr>
                </a:solidFill>
                <a:latin typeface="黑体" panose="02010609060101010101" pitchFamily="49" charset="-122"/>
                <a:ea typeface="黑体" panose="02010609060101010101" pitchFamily="49" charset="-122"/>
              </a:rPr>
              <a:t>年，进入哈佛大学学习，攻读历史学、政治学和新闻学</a:t>
            </a:r>
            <a:endParaRPr lang="zh-CN" altLang="en-US" dirty="0">
              <a:solidFill>
                <a:schemeClr val="tx1">
                  <a:lumMod val="50000"/>
                </a:schemeClr>
              </a:solidFill>
              <a:latin typeface="黑体" panose="02010609060101010101" pitchFamily="49" charset="-122"/>
              <a:ea typeface="黑体" panose="02010609060101010101" pitchFamily="49" charset="-122"/>
            </a:endParaRPr>
          </a:p>
          <a:p>
            <a:pPr>
              <a:lnSpc>
                <a:spcPct val="130000"/>
              </a:lnSpc>
            </a:pPr>
            <a:r>
              <a:rPr lang="en-US" altLang="zh-CN"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a:t>
            </a: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1910</a:t>
            </a:r>
            <a:r>
              <a:rPr lang="zh-CN" altLang="en-US" dirty="0">
                <a:solidFill>
                  <a:schemeClr val="tx1">
                    <a:lumMod val="50000"/>
                  </a:schemeClr>
                </a:solidFill>
                <a:latin typeface="黑体" panose="02010609060101010101" pitchFamily="49" charset="-122"/>
                <a:ea typeface="黑体" panose="02010609060101010101" pitchFamily="49" charset="-122"/>
              </a:rPr>
              <a:t>年（</a:t>
            </a: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28</a:t>
            </a:r>
            <a:r>
              <a:rPr lang="zh-CN" altLang="en-US" dirty="0">
                <a:solidFill>
                  <a:schemeClr val="tx1">
                    <a:lumMod val="50000"/>
                  </a:schemeClr>
                </a:solidFill>
                <a:latin typeface="黑体" panose="02010609060101010101" pitchFamily="49" charset="-122"/>
                <a:ea typeface="黑体" panose="02010609060101010101" pitchFamily="49" charset="-122"/>
              </a:rPr>
              <a:t>岁）， 当选纽约州参议员。</a:t>
            </a: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1913</a:t>
            </a:r>
            <a:r>
              <a:rPr lang="zh-CN" altLang="en-US" dirty="0">
                <a:solidFill>
                  <a:schemeClr val="tx1">
                    <a:lumMod val="50000"/>
                  </a:schemeClr>
                </a:solidFill>
                <a:latin typeface="黑体" panose="02010609060101010101" pitchFamily="49" charset="-122"/>
                <a:ea typeface="黑体" panose="02010609060101010101" pitchFamily="49" charset="-122"/>
              </a:rPr>
              <a:t>年起任海军部助理</a:t>
            </a:r>
            <a:r>
              <a:rPr lang="zh-CN" altLang="en-US" dirty="0" smtClean="0">
                <a:solidFill>
                  <a:schemeClr val="tx1">
                    <a:lumMod val="50000"/>
                  </a:schemeClr>
                </a:solidFill>
                <a:latin typeface="黑体" panose="02010609060101010101" pitchFamily="49" charset="-122"/>
                <a:ea typeface="黑体" panose="02010609060101010101" pitchFamily="49" charset="-122"/>
              </a:rPr>
              <a:t>部长</a:t>
            </a:r>
            <a:r>
              <a:rPr lang="zh-CN" altLang="en-US" dirty="0" smtClean="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7</a:t>
            </a:r>
            <a:r>
              <a:rPr lang="zh-CN" altLang="en-US" dirty="0" smtClean="0">
                <a:solidFill>
                  <a:schemeClr val="tx1">
                    <a:lumMod val="50000"/>
                  </a:schemeClr>
                </a:solidFill>
                <a:latin typeface="黑体" panose="02010609060101010101" pitchFamily="49" charset="-122"/>
                <a:ea typeface="黑体" panose="02010609060101010101" pitchFamily="49" charset="-122"/>
              </a:rPr>
              <a:t>年</a:t>
            </a:r>
            <a:r>
              <a:rPr lang="zh-CN" altLang="en-US" dirty="0">
                <a:solidFill>
                  <a:schemeClr val="tx1">
                    <a:lumMod val="50000"/>
                  </a:schemeClr>
                </a:solidFill>
                <a:latin typeface="黑体" panose="02010609060101010101" pitchFamily="49" charset="-122"/>
                <a:ea typeface="黑体" panose="02010609060101010101" pitchFamily="49" charset="-122"/>
              </a:rPr>
              <a:t>，以卓越的行政管理者著称。</a:t>
            </a:r>
            <a:endParaRPr lang="zh-CN" altLang="en-US" dirty="0">
              <a:solidFill>
                <a:schemeClr val="tx1">
                  <a:lumMod val="50000"/>
                </a:schemeClr>
              </a:solidFill>
              <a:latin typeface="黑体" panose="02010609060101010101" pitchFamily="49" charset="-122"/>
              <a:ea typeface="黑体" panose="02010609060101010101" pitchFamily="49" charset="-122"/>
            </a:endParaRPr>
          </a:p>
          <a:p>
            <a:pPr>
              <a:lnSpc>
                <a:spcPct val="130000"/>
              </a:lnSpc>
            </a:pP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3.1921</a:t>
            </a:r>
            <a:r>
              <a:rPr lang="zh-CN" altLang="en-US" dirty="0">
                <a:solidFill>
                  <a:schemeClr val="tx1">
                    <a:lumMod val="50000"/>
                  </a:schemeClr>
                </a:solidFill>
                <a:latin typeface="黑体" panose="02010609060101010101" pitchFamily="49" charset="-122"/>
                <a:ea typeface="黑体" panose="02010609060101010101" pitchFamily="49" charset="-122"/>
              </a:rPr>
              <a:t>年（</a:t>
            </a: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39</a:t>
            </a:r>
            <a:r>
              <a:rPr lang="zh-CN" altLang="en-US" dirty="0">
                <a:solidFill>
                  <a:schemeClr val="tx1">
                    <a:lumMod val="50000"/>
                  </a:schemeClr>
                </a:solidFill>
                <a:latin typeface="黑体" panose="02010609060101010101" pitchFamily="49" charset="-122"/>
                <a:ea typeface="黑体" panose="02010609060101010101" pitchFamily="49" charset="-122"/>
              </a:rPr>
              <a:t>岁），因扑灭火灾后游泳，患上脊髓灰质炎即小儿麻痹症</a:t>
            </a:r>
            <a:r>
              <a:rPr lang="zh-CN" altLang="en-US" dirty="0" smtClean="0">
                <a:solidFill>
                  <a:schemeClr val="tx1">
                    <a:lumMod val="50000"/>
                  </a:schemeClr>
                </a:solidFill>
                <a:latin typeface="黑体" panose="02010609060101010101" pitchFamily="49" charset="-122"/>
                <a:ea typeface="黑体" panose="02010609060101010101" pitchFamily="49" charset="-122"/>
              </a:rPr>
              <a:t>，但</a:t>
            </a:r>
            <a:r>
              <a:rPr lang="zh-CN" altLang="en-US" dirty="0">
                <a:solidFill>
                  <a:schemeClr val="tx1">
                    <a:lumMod val="50000"/>
                  </a:schemeClr>
                </a:solidFill>
                <a:latin typeface="黑体" panose="02010609060101010101" pitchFamily="49" charset="-122"/>
                <a:ea typeface="黑体" panose="02010609060101010101" pitchFamily="49" charset="-122"/>
              </a:rPr>
              <a:t>他始终相信他能战胜它。他疗养的佐治亚温泉被众人</a:t>
            </a:r>
            <a:r>
              <a:rPr lang="zh-CN" altLang="en-US" dirty="0" smtClean="0">
                <a:solidFill>
                  <a:schemeClr val="tx1">
                    <a:lumMod val="50000"/>
                  </a:schemeClr>
                </a:solidFill>
                <a:latin typeface="黑体" panose="02010609060101010101" pitchFamily="49" charset="-122"/>
                <a:ea typeface="黑体" panose="02010609060101010101" pitchFamily="49" charset="-122"/>
              </a:rPr>
              <a:t>称之为“</a:t>
            </a:r>
            <a:r>
              <a:rPr lang="zh-CN" altLang="en-US" dirty="0">
                <a:solidFill>
                  <a:schemeClr val="tx1">
                    <a:lumMod val="50000"/>
                  </a:schemeClr>
                </a:solidFill>
                <a:latin typeface="黑体" panose="02010609060101010101" pitchFamily="49" charset="-122"/>
                <a:ea typeface="黑体" panose="02010609060101010101" pitchFamily="49" charset="-122"/>
              </a:rPr>
              <a:t>笑声震天的地方”。</a:t>
            </a:r>
            <a:endParaRPr lang="zh-CN" altLang="en-US" dirty="0">
              <a:solidFill>
                <a:schemeClr val="tx1">
                  <a:lumMod val="50000"/>
                </a:schemeClr>
              </a:solidFill>
              <a:latin typeface="黑体" panose="02010609060101010101" pitchFamily="49" charset="-122"/>
              <a:ea typeface="黑体" panose="02010609060101010101" pitchFamily="49" charset="-122"/>
            </a:endParaRPr>
          </a:p>
          <a:p>
            <a:pPr>
              <a:lnSpc>
                <a:spcPct val="130000"/>
              </a:lnSpc>
            </a:pPr>
            <a:r>
              <a:rPr lang="zh-CN" altLang="en-US"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4.</a:t>
            </a:r>
            <a:r>
              <a:rPr lang="zh-CN" altLang="en-US" dirty="0">
                <a:solidFill>
                  <a:schemeClr val="tx1">
                    <a:lumMod val="50000"/>
                  </a:schemeClr>
                </a:solidFill>
                <a:latin typeface="黑体" panose="02010609060101010101" pitchFamily="49" charset="-122"/>
                <a:ea typeface="黑体" panose="02010609060101010101" pitchFamily="49" charset="-122"/>
              </a:rPr>
              <a:t>当有政敌用他的残疾来攻击他时，他说“一个总统不一定是一个</a:t>
            </a:r>
            <a:r>
              <a:rPr lang="zh-CN" altLang="en-US" dirty="0" smtClean="0">
                <a:solidFill>
                  <a:schemeClr val="tx1">
                    <a:lumMod val="50000"/>
                  </a:schemeClr>
                </a:solidFill>
                <a:latin typeface="黑体" panose="02010609060101010101" pitchFamily="49" charset="-122"/>
                <a:ea typeface="黑体" panose="02010609060101010101" pitchFamily="49" charset="-122"/>
              </a:rPr>
              <a:t>好杂技</a:t>
            </a:r>
            <a:r>
              <a:rPr lang="zh-CN" altLang="en-US" dirty="0">
                <a:solidFill>
                  <a:schemeClr val="tx1">
                    <a:lumMod val="50000"/>
                  </a:schemeClr>
                </a:solidFill>
                <a:latin typeface="黑体" panose="02010609060101010101" pitchFamily="49" charset="-122"/>
                <a:ea typeface="黑体" panose="02010609060101010101" pitchFamily="49" charset="-122"/>
              </a:rPr>
              <a:t>演员。我们选他并不是因为他能做前滚翻或后滚翻。他干的</a:t>
            </a:r>
            <a:r>
              <a:rPr lang="zh-CN" altLang="en-US" dirty="0" smtClean="0">
                <a:solidFill>
                  <a:schemeClr val="tx1">
                    <a:lumMod val="50000"/>
                  </a:schemeClr>
                </a:solidFill>
                <a:latin typeface="黑体" panose="02010609060101010101" pitchFamily="49" charset="-122"/>
                <a:ea typeface="黑体" panose="02010609060101010101" pitchFamily="49" charset="-122"/>
              </a:rPr>
              <a:t>是脑力劳动</a:t>
            </a:r>
            <a:r>
              <a:rPr lang="zh-CN" altLang="en-US" dirty="0">
                <a:solidFill>
                  <a:schemeClr val="tx1">
                    <a:lumMod val="50000"/>
                  </a:schemeClr>
                </a:solidFill>
                <a:latin typeface="黑体" panose="02010609060101010101" pitchFamily="49" charset="-122"/>
                <a:ea typeface="黑体" panose="02010609060101010101" pitchFamily="49" charset="-122"/>
              </a:rPr>
              <a:t>，是想方设法为人民造福。</a:t>
            </a:r>
            <a:endParaRPr lang="zh-CN" altLang="en-US" dirty="0">
              <a:solidFill>
                <a:schemeClr val="tx1">
                  <a:lumMod val="50000"/>
                </a:schemeClr>
              </a:solidFill>
              <a:latin typeface="黑体" panose="02010609060101010101" pitchFamily="49" charset="-122"/>
              <a:ea typeface="黑体" panose="02010609060101010101" pitchFamily="49" charset="-122"/>
            </a:endParaRPr>
          </a:p>
        </p:txBody>
      </p:sp>
      <p:pic>
        <p:nvPicPr>
          <p:cNvPr id="79874" name="图片 2" descr="46e712c773ae45e88280e756b6c120b8_th"/>
          <p:cNvPicPr>
            <a:picLocks noChangeAspect="1"/>
          </p:cNvPicPr>
          <p:nvPr/>
        </p:nvPicPr>
        <p:blipFill>
          <a:blip r:embed="rId1" cstate="print"/>
          <a:stretch>
            <a:fillRect/>
          </a:stretch>
        </p:blipFill>
        <p:spPr>
          <a:xfrm>
            <a:off x="195955" y="778880"/>
            <a:ext cx="2527697" cy="3332560"/>
          </a:xfrm>
          <a:prstGeom prst="rect">
            <a:avLst/>
          </a:prstGeom>
          <a:noFill/>
          <a:ln w="9525">
            <a:noFill/>
          </a:ln>
        </p:spPr>
      </p:pic>
      <p:cxnSp>
        <p:nvCxnSpPr>
          <p:cNvPr id="3" name="直接连接符 2"/>
          <p:cNvCxnSpPr/>
          <p:nvPr/>
        </p:nvCxnSpPr>
        <p:spPr>
          <a:xfrm flipH="1">
            <a:off x="107504" y="617928"/>
            <a:ext cx="7560840" cy="0"/>
          </a:xfrm>
          <a:prstGeom prst="line">
            <a:avLst/>
          </a:prstGeom>
          <a:ln w="9525" cap="flat" cmpd="sng">
            <a:solidFill>
              <a:schemeClr val="tx1"/>
            </a:solidFill>
            <a:prstDash val="solid"/>
            <a:round/>
            <a:headEnd type="none" w="med" len="med"/>
            <a:tailEnd type="none" w="med" len="med"/>
          </a:ln>
        </p:spPr>
      </p:cxnSp>
      <p:sp>
        <p:nvSpPr>
          <p:cNvPr id="4" name="TextBox 51"/>
          <p:cNvSpPr txBox="1"/>
          <p:nvPr/>
        </p:nvSpPr>
        <p:spPr>
          <a:xfrm>
            <a:off x="-3116" y="156263"/>
            <a:ext cx="7740491" cy="461665"/>
          </a:xfrm>
          <a:prstGeom prst="rect">
            <a:avLst/>
          </a:prstGeom>
          <a:noFill/>
          <a:ln w="9525">
            <a:noFill/>
          </a:ln>
        </p:spPr>
        <p:txBody>
          <a:bodyPr wrap="square" anchor="t">
            <a:spAutoFit/>
          </a:bodyPr>
          <a:lstStyle/>
          <a:p>
            <a:r>
              <a:rPr lang="zh-CN" altLang="en-US" sz="2400" b="1" dirty="0">
                <a:solidFill>
                  <a:schemeClr val="tx1">
                    <a:lumMod val="50000"/>
                  </a:schemeClr>
                </a:solidFill>
                <a:latin typeface="黑体" panose="02010609060101010101" pitchFamily="49" charset="-122"/>
                <a:ea typeface="黑体" panose="02010609060101010101" pitchFamily="49" charset="-122"/>
              </a:rPr>
              <a:t>罗斯福是一个什么样的人?你可以学习他的什么优秀品质？</a:t>
            </a:r>
            <a:endParaRPr lang="zh-CN" altLang="en-US" sz="2400" b="1" dirty="0">
              <a:solidFill>
                <a:schemeClr val="tx1">
                  <a:lumMod val="50000"/>
                </a:schemeClr>
              </a:solidFill>
              <a:latin typeface="黑体" panose="02010609060101010101" pitchFamily="49" charset="-122"/>
              <a:ea typeface="黑体" panose="02010609060101010101" pitchFamily="49" charset="-122"/>
            </a:endParaRPr>
          </a:p>
        </p:txBody>
      </p:sp>
      <p:cxnSp>
        <p:nvCxnSpPr>
          <p:cNvPr id="5" name="直接连接符 4"/>
          <p:cNvCxnSpPr/>
          <p:nvPr/>
        </p:nvCxnSpPr>
        <p:spPr>
          <a:xfrm>
            <a:off x="2766406" y="827954"/>
            <a:ext cx="0" cy="3779520"/>
          </a:xfrm>
          <a:prstGeom prst="line">
            <a:avLst/>
          </a:prstGeom>
          <a:ln w="28575" cmpd="sng">
            <a:solidFill>
              <a:srgbClr val="C00000"/>
            </a:solidFill>
            <a:prstDash val="solid"/>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51520" y="4375296"/>
            <a:ext cx="8643060" cy="553998"/>
          </a:xfrm>
          <a:prstGeom prst="rect">
            <a:avLst/>
          </a:prstGeom>
          <a:noFill/>
        </p:spPr>
        <p:txBody>
          <a:bodyPr wrap="square" rtlCol="0">
            <a:spAutoFit/>
          </a:bodyPr>
          <a:lstStyle/>
          <a:p>
            <a:r>
              <a:rPr lang="zh-CN" altLang="en-US" sz="3000" b="1" dirty="0">
                <a:solidFill>
                  <a:srgbClr val="FF0000"/>
                </a:solidFill>
                <a:latin typeface="黑体" panose="02010609060101010101" pitchFamily="49" charset="-122"/>
                <a:ea typeface="黑体" panose="02010609060101010101" pitchFamily="49" charset="-122"/>
              </a:rPr>
              <a:t>善于学习、乐观自信、大胆改革、勇于创新</a:t>
            </a:r>
            <a:r>
              <a:rPr lang="en-US" altLang="zh-CN" sz="3000" b="1" dirty="0">
                <a:solidFill>
                  <a:srgbClr val="FF0000"/>
                </a:solidFill>
                <a:latin typeface="黑体" panose="02010609060101010101" pitchFamily="49" charset="-122"/>
                <a:ea typeface="黑体" panose="02010609060101010101" pitchFamily="49" charset="-122"/>
              </a:rPr>
              <a:t>……</a:t>
            </a:r>
            <a:endParaRPr lang="zh-CN" altLang="en-US" sz="30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100"/>
                                  </p:stCondLst>
                                  <p:childTnLst>
                                    <p:set>
                                      <p:cBhvr>
                                        <p:cTn id="6" dur="1" fill="hold">
                                          <p:stCondLst>
                                            <p:cond delay="0"/>
                                          </p:stCondLst>
                                        </p:cTn>
                                        <p:tgtEl>
                                          <p:spTgt spid="3"/>
                                        </p:tgtEl>
                                        <p:attrNameLst>
                                          <p:attrName>style.visibility</p:attrName>
                                        </p:attrNameLst>
                                      </p:cBhvr>
                                      <p:to>
                                        <p:strVal val="visible"/>
                                      </p:to>
                                    </p:set>
                                    <p:animEffect transition="in" filter="wipe(right)">
                                      <p:cBhvr>
                                        <p:cTn id="7" dur="500"/>
                                        <p:tgtEl>
                                          <p:spTgt spid="3"/>
                                        </p:tgtEl>
                                      </p:cBhvr>
                                    </p:animEffect>
                                  </p:childTnLst>
                                </p:cTn>
                              </p:par>
                            </p:childTnLst>
                          </p:cTn>
                        </p:par>
                        <p:par>
                          <p:cTn id="8" fill="hold">
                            <p:stCondLst>
                              <p:cond delay="6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53345" y="1438730"/>
            <a:ext cx="7839221" cy="2519088"/>
          </a:xfrm>
          <a:prstGeom prst="rect">
            <a:avLst/>
          </a:prstGeom>
        </p:spPr>
        <p:txBody>
          <a:bodyPr wrap="square">
            <a:spAutoFit/>
          </a:bodyPr>
          <a:lstStyle/>
          <a:p>
            <a:pPr>
              <a:lnSpc>
                <a:spcPct val="120000"/>
              </a:lnSpc>
            </a:pPr>
            <a:r>
              <a:rPr lang="en-US" altLang="zh-CN" sz="2700" b="1" dirty="0">
                <a:latin typeface="+mn-ea"/>
                <a:ea typeface="+mn-ea"/>
                <a:cs typeface="Times New Roman" panose="02020603050405020304" pitchFamily="18" charset="0"/>
              </a:rPr>
              <a:t>    </a:t>
            </a:r>
            <a:r>
              <a:rPr lang="zh-CN" altLang="zh-CN" sz="2700" b="1" dirty="0">
                <a:latin typeface="+mn-ea"/>
                <a:ea typeface="+mn-ea"/>
                <a:cs typeface="Times New Roman" panose="02020603050405020304" pitchFamily="18" charset="0"/>
              </a:rPr>
              <a:t>危和机总是同生并存的，克服了危即是机。要深入分析，全面权衡，准确识变、科学应变、主动求变，善于从眼前的危机、眼前的困难中捕捉和创造机遇。</a:t>
            </a:r>
            <a:endParaRPr lang="en-US" altLang="zh-CN" sz="2700" b="1" dirty="0">
              <a:latin typeface="+mn-ea"/>
              <a:ea typeface="+mn-ea"/>
              <a:cs typeface="Times New Roman" panose="02020603050405020304" pitchFamily="18" charset="0"/>
            </a:endParaRPr>
          </a:p>
          <a:p>
            <a:pPr algn="r">
              <a:lnSpc>
                <a:spcPct val="120000"/>
              </a:lnSpc>
            </a:pPr>
            <a:r>
              <a:rPr lang="en-US" altLang="zh-CN" sz="2700" b="1" dirty="0">
                <a:latin typeface="+mn-ea"/>
                <a:ea typeface="+mn-ea"/>
                <a:cs typeface="Times New Roman" panose="02020603050405020304" pitchFamily="18" charset="0"/>
              </a:rPr>
              <a:t>——</a:t>
            </a:r>
            <a:r>
              <a:rPr lang="zh-CN" altLang="en-US" sz="2700" b="1" dirty="0">
                <a:latin typeface="+mn-ea"/>
                <a:ea typeface="+mn-ea"/>
                <a:cs typeface="Times New Roman" panose="02020603050405020304" pitchFamily="18" charset="0"/>
              </a:rPr>
              <a:t>习近平</a:t>
            </a:r>
            <a:endParaRPr lang="zh-CN" altLang="en-US" sz="2700" b="1" dirty="0">
              <a:latin typeface="+mn-ea"/>
              <a:ea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custDataLst>
              <p:tags r:id="rId1"/>
            </p:custDataLst>
          </p:nvPr>
        </p:nvGrpSpPr>
        <p:grpSpPr>
          <a:xfrm>
            <a:off x="1190439" y="1150345"/>
            <a:ext cx="891342" cy="2884437"/>
            <a:chOff x="2079" y="435"/>
            <a:chExt cx="2670" cy="8074"/>
          </a:xfrm>
        </p:grpSpPr>
        <p:sp>
          <p:nvSpPr>
            <p:cNvPr id="4" name="文本框 3"/>
            <p:cNvSpPr txBox="1"/>
            <p:nvPr>
              <p:custDataLst>
                <p:tags r:id="rId2"/>
              </p:custDataLst>
            </p:nvPr>
          </p:nvSpPr>
          <p:spPr>
            <a:xfrm>
              <a:off x="2079" y="435"/>
              <a:ext cx="1844" cy="8074"/>
            </a:xfrm>
            <a:prstGeom prst="rect">
              <a:avLst/>
            </a:prstGeom>
            <a:noFill/>
            <a:ln w="15875">
              <a:noFill/>
            </a:ln>
          </p:spPr>
          <p:txBody>
            <a:bodyPr vert="eaVert" wrap="square" rtlCol="0">
              <a:spAutoFit/>
            </a:bodyPr>
            <a:lstStyle/>
            <a:p>
              <a:pPr algn="ctr"/>
              <a:r>
                <a:rPr lang="zh-CN" altLang="en-US" sz="2800" b="1" dirty="0">
                  <a:solidFill>
                    <a:srgbClr val="FF0000"/>
                  </a:solidFill>
                  <a:latin typeface="+mn-ea"/>
                  <a:ea typeface="+mn-ea"/>
                </a:rPr>
                <a:t>罗斯福新政</a:t>
              </a:r>
              <a:endParaRPr lang="zh-CN" altLang="en-US" sz="2800" b="1" dirty="0">
                <a:solidFill>
                  <a:srgbClr val="FF0000"/>
                </a:solidFill>
                <a:latin typeface="+mn-ea"/>
                <a:ea typeface="+mn-ea"/>
              </a:endParaRPr>
            </a:p>
          </p:txBody>
        </p:sp>
        <p:sp>
          <p:nvSpPr>
            <p:cNvPr id="11" name="左大括号 10"/>
            <p:cNvSpPr/>
            <p:nvPr>
              <p:custDataLst>
                <p:tags r:id="rId3"/>
              </p:custDataLst>
            </p:nvPr>
          </p:nvSpPr>
          <p:spPr>
            <a:xfrm>
              <a:off x="4165" y="1899"/>
              <a:ext cx="584" cy="5761"/>
            </a:xfrm>
            <a:prstGeom prst="leftBrace">
              <a:avLst>
                <a:gd name="adj1" fmla="val 82389"/>
                <a:gd name="adj2" fmla="val 50000"/>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800" b="1">
                <a:solidFill>
                  <a:schemeClr val="tx1"/>
                </a:solidFill>
                <a:latin typeface="+mn-ea"/>
              </a:endParaRPr>
            </a:p>
          </p:txBody>
        </p:sp>
      </p:grpSp>
      <p:sp>
        <p:nvSpPr>
          <p:cNvPr id="3" name="文本框 2"/>
          <p:cNvSpPr txBox="1"/>
          <p:nvPr>
            <p:custDataLst>
              <p:tags r:id="rId4"/>
            </p:custDataLst>
          </p:nvPr>
        </p:nvSpPr>
        <p:spPr>
          <a:xfrm>
            <a:off x="2119840" y="1512597"/>
            <a:ext cx="6124568" cy="523220"/>
          </a:xfrm>
          <a:prstGeom prst="rect">
            <a:avLst/>
          </a:prstGeom>
          <a:noFill/>
          <a:ln>
            <a:noFill/>
          </a:ln>
        </p:spPr>
        <p:txBody>
          <a:bodyPr wrap="square" rtlCol="0">
            <a:spAutoFit/>
          </a:bodyPr>
          <a:lstStyle/>
          <a:p>
            <a:pPr algn="l"/>
            <a:r>
              <a:rPr lang="zh-CN" altLang="en-US" sz="2800" b="1" dirty="0">
                <a:solidFill>
                  <a:schemeClr val="tx1"/>
                </a:solidFill>
                <a:latin typeface="+mn-ea"/>
                <a:ea typeface="+mn-ea"/>
              </a:rPr>
              <a:t>背景：</a:t>
            </a:r>
            <a:r>
              <a:rPr lang="zh-CN" altLang="en-US" sz="2800" b="1" dirty="0">
                <a:latin typeface="+mn-ea"/>
                <a:ea typeface="+mn-ea"/>
              </a:rPr>
              <a:t>从繁荣到危机</a:t>
            </a:r>
            <a:r>
              <a:rPr lang="en-US" altLang="zh-CN" sz="2800" b="1" dirty="0">
                <a:solidFill>
                  <a:schemeClr val="tx1"/>
                </a:solidFill>
                <a:latin typeface="+mn-ea"/>
                <a:ea typeface="+mn-ea"/>
              </a:rPr>
              <a:t>——</a:t>
            </a:r>
            <a:r>
              <a:rPr lang="zh-CN" altLang="en-US" sz="2800" b="1" dirty="0">
                <a:solidFill>
                  <a:schemeClr val="tx1"/>
                </a:solidFill>
                <a:latin typeface="+mn-ea"/>
                <a:ea typeface="+mn-ea"/>
              </a:rPr>
              <a:t>经济大危机</a:t>
            </a:r>
            <a:endParaRPr lang="zh-CN" altLang="en-US" sz="2800" b="1" dirty="0">
              <a:solidFill>
                <a:schemeClr val="tx1"/>
              </a:solidFill>
              <a:latin typeface="+mn-ea"/>
              <a:ea typeface="+mn-ea"/>
            </a:endParaRPr>
          </a:p>
        </p:txBody>
      </p:sp>
      <p:sp>
        <p:nvSpPr>
          <p:cNvPr id="6" name="文本框 5"/>
          <p:cNvSpPr txBox="1"/>
          <p:nvPr>
            <p:custDataLst>
              <p:tags r:id="rId5"/>
            </p:custDataLst>
          </p:nvPr>
        </p:nvSpPr>
        <p:spPr>
          <a:xfrm>
            <a:off x="2162570" y="3435846"/>
            <a:ext cx="5865813" cy="523220"/>
          </a:xfrm>
          <a:prstGeom prst="rect">
            <a:avLst/>
          </a:prstGeom>
          <a:noFill/>
          <a:ln>
            <a:noFill/>
          </a:ln>
        </p:spPr>
        <p:txBody>
          <a:bodyPr wrap="square" rtlCol="0">
            <a:spAutoFit/>
          </a:bodyPr>
          <a:lstStyle/>
          <a:p>
            <a:pPr lvl="0" algn="l">
              <a:buClrTx/>
              <a:buSzTx/>
              <a:buFontTx/>
            </a:pPr>
            <a:r>
              <a:rPr lang="zh-CN" altLang="en-US" sz="2800" b="1" dirty="0">
                <a:latin typeface="+mn-ea"/>
                <a:ea typeface="+mn-ea"/>
                <a:sym typeface="+mn-ea"/>
              </a:rPr>
              <a:t>罗斯福新政</a:t>
            </a:r>
            <a:r>
              <a:rPr lang="en-US" altLang="zh-CN" sz="2800" b="1" dirty="0">
                <a:latin typeface="+mn-ea"/>
                <a:ea typeface="+mn-ea"/>
                <a:sym typeface="+mn-ea"/>
              </a:rPr>
              <a:t>——</a:t>
            </a:r>
            <a:r>
              <a:rPr lang="zh-CN" altLang="en-US" sz="2800" b="1" dirty="0">
                <a:latin typeface="+mn-ea"/>
                <a:ea typeface="+mn-ea"/>
                <a:sym typeface="+mn-ea"/>
              </a:rPr>
              <a:t>缓解危机</a:t>
            </a:r>
            <a:endParaRPr lang="zh-CN" altLang="en-US" sz="2800" b="1" dirty="0">
              <a:latin typeface="+mn-ea"/>
              <a:ea typeface="+mn-ea"/>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黑体" panose="02010609060101010101" pitchFamily="49" charset="-122"/>
              <a:ea typeface="黑体" panose="02010609060101010101" pitchFamily="49" charset="-122"/>
            </a:endParaRPr>
          </a:p>
        </p:txBody>
      </p:sp>
      <p:sp>
        <p:nvSpPr>
          <p:cNvPr id="6" name="文本占位符 2"/>
          <p:cNvSpPr txBox="1"/>
          <p:nvPr/>
        </p:nvSpPr>
        <p:spPr>
          <a:xfrm>
            <a:off x="539551" y="704215"/>
            <a:ext cx="8348543" cy="1500187"/>
          </a:xfrm>
        </p:spPr>
        <p:txBody>
          <a:bodyPr/>
          <a:lst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a:lstStyle>
          <a:p>
            <a:pPr marL="0" indent="0">
              <a:spcAft>
                <a:spcPts val="0"/>
              </a:spcAft>
              <a:buFont typeface="Arial" panose="020B0604020202020204" pitchFamily="34" charset="0"/>
              <a:buNone/>
            </a:pPr>
            <a:r>
              <a:rPr lang="zh-CN" altLang="en-US" sz="2400" b="1" dirty="0">
                <a:solidFill>
                  <a:schemeClr val="tx1"/>
                </a:solidFill>
                <a:latin typeface="黑体" panose="02010609060101010101" pitchFamily="49" charset="-122"/>
                <a:ea typeface="黑体" panose="02010609060101010101" pitchFamily="49" charset="-122"/>
              </a:rPr>
              <a:t>阅读课本</a:t>
            </a:r>
            <a:r>
              <a:rPr lang="zh-CN" altLang="en-US" sz="2400" b="1" dirty="0" smtClean="0">
                <a:solidFill>
                  <a:schemeClr val="tx1"/>
                </a:solidFill>
                <a:latin typeface="黑体" panose="02010609060101010101" pitchFamily="49" charset="-122"/>
                <a:ea typeface="黑体" panose="02010609060101010101" pitchFamily="49" charset="-122"/>
              </a:rPr>
              <a:t>第一段，</a:t>
            </a:r>
            <a:r>
              <a:rPr lang="zh-CN" altLang="en-US" sz="2400" b="1" dirty="0">
                <a:solidFill>
                  <a:schemeClr val="tx1"/>
                </a:solidFill>
                <a:latin typeface="黑体" panose="02010609060101010101" pitchFamily="49" charset="-122"/>
                <a:ea typeface="黑体" panose="02010609060101010101" pitchFamily="49" charset="-122"/>
              </a:rPr>
              <a:t>回答以下问题</a:t>
            </a:r>
            <a:endParaRPr lang="zh-CN" altLang="en-US" sz="2400" b="1" dirty="0">
              <a:solidFill>
                <a:schemeClr val="tx1"/>
              </a:solidFill>
              <a:latin typeface="黑体" panose="02010609060101010101" pitchFamily="49" charset="-122"/>
              <a:ea typeface="黑体" panose="02010609060101010101" pitchFamily="49" charset="-122"/>
            </a:endParaRPr>
          </a:p>
          <a:p>
            <a:pPr marL="0" indent="0">
              <a:spcAft>
                <a:spcPts val="0"/>
              </a:spcAft>
              <a:buFont typeface="Arial" panose="020B0604020202020204" pitchFamily="34" charset="0"/>
              <a:buNone/>
            </a:pPr>
            <a:r>
              <a:rPr lang="en-US" altLang="zh-CN" sz="2400" b="1" dirty="0">
                <a:solidFill>
                  <a:schemeClr val="tx1"/>
                </a:solidFill>
                <a:latin typeface="黑体" panose="02010609060101010101" pitchFamily="49" charset="-122"/>
                <a:ea typeface="黑体" panose="02010609060101010101" pitchFamily="49" charset="-122"/>
              </a:rPr>
              <a:t>1.20</a:t>
            </a:r>
            <a:r>
              <a:rPr lang="zh-CN" altLang="en-US" sz="2400" b="1" dirty="0">
                <a:solidFill>
                  <a:schemeClr val="tx1"/>
                </a:solidFill>
                <a:latin typeface="黑体" panose="02010609060101010101" pitchFamily="49" charset="-122"/>
                <a:ea typeface="黑体" panose="02010609060101010101" pitchFamily="49" charset="-122"/>
              </a:rPr>
              <a:t>世纪</a:t>
            </a:r>
            <a:r>
              <a:rPr lang="en-US" altLang="zh-CN" sz="2400" b="1" dirty="0">
                <a:solidFill>
                  <a:schemeClr val="tx1"/>
                </a:solidFill>
                <a:latin typeface="黑体" panose="02010609060101010101" pitchFamily="49" charset="-122"/>
                <a:ea typeface="黑体" panose="02010609060101010101" pitchFamily="49" charset="-122"/>
              </a:rPr>
              <a:t>20</a:t>
            </a:r>
            <a:r>
              <a:rPr lang="zh-CN" altLang="en-US" sz="2400" b="1" dirty="0">
                <a:solidFill>
                  <a:schemeClr val="tx1"/>
                </a:solidFill>
                <a:latin typeface="黑体" panose="02010609060101010101" pitchFamily="49" charset="-122"/>
                <a:ea typeface="黑体" panose="02010609060101010101" pitchFamily="49" charset="-122"/>
              </a:rPr>
              <a:t>年代美国经济发展状况如何？原因是什么？这种状况下隐藏的危机有哪些？</a:t>
            </a:r>
            <a:endParaRPr lang="zh-CN" altLang="en-US" sz="2400" b="1" dirty="0">
              <a:solidFill>
                <a:schemeClr val="tx1"/>
              </a:solidFill>
              <a:latin typeface="黑体" panose="02010609060101010101" pitchFamily="49" charset="-122"/>
              <a:ea typeface="黑体" panose="02010609060101010101" pitchFamily="49" charset="-122"/>
            </a:endParaRPr>
          </a:p>
        </p:txBody>
      </p:sp>
      <p:sp>
        <p:nvSpPr>
          <p:cNvPr id="9" name="文本框 3"/>
          <p:cNvSpPr txBox="1"/>
          <p:nvPr>
            <p:custDataLst>
              <p:tags r:id="rId2"/>
            </p:custDataLst>
          </p:nvPr>
        </p:nvSpPr>
        <p:spPr>
          <a:xfrm>
            <a:off x="518153" y="2198630"/>
            <a:ext cx="8136903" cy="1569660"/>
          </a:xfrm>
          <a:prstGeom prst="rect">
            <a:avLst/>
          </a:prstGeom>
          <a:noFill/>
          <a:ln w="25400" cap="flat" cmpd="sng">
            <a:solidFill>
              <a:schemeClr val="bg1">
                <a:lumMod val="85000"/>
              </a:schemeClr>
            </a:solidFill>
            <a:prstDash val="solid"/>
            <a:round/>
            <a:headEnd type="none" w="med" len="med"/>
            <a:tailEnd type="none" w="med" len="med"/>
          </a:ln>
        </p:spPr>
        <p:txBody>
          <a:bodyPr wrap="square" anchor="t">
            <a:spAutoFit/>
          </a:bodyPr>
          <a:lstStyle/>
          <a:p>
            <a:pPr>
              <a:lnSpc>
                <a:spcPct val="120000"/>
              </a:lnSpc>
            </a:pP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20</a:t>
            </a:r>
            <a:r>
              <a:rPr lang="zh-CN" altLang="en-US" sz="2000" dirty="0">
                <a:solidFill>
                  <a:schemeClr val="tx1">
                    <a:lumMod val="50000"/>
                  </a:schemeClr>
                </a:solidFill>
                <a:latin typeface="黑体" panose="02010609060101010101" pitchFamily="49" charset="-122"/>
                <a:ea typeface="黑体" panose="02010609060101010101" pitchFamily="49" charset="-122"/>
              </a:rPr>
              <a:t>世纪</a:t>
            </a: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20</a:t>
            </a:r>
            <a:r>
              <a:rPr lang="zh-CN" altLang="en-US" sz="2000" dirty="0">
                <a:solidFill>
                  <a:schemeClr val="tx1">
                    <a:lumMod val="50000"/>
                  </a:schemeClr>
                </a:solidFill>
                <a:latin typeface="黑体" panose="02010609060101010101" pitchFamily="49" charset="-122"/>
                <a:ea typeface="黑体" panose="02010609060101010101" pitchFamily="49" charset="-122"/>
              </a:rPr>
              <a:t>年代，因不少国家支付战争债务，</a:t>
            </a:r>
            <a:r>
              <a:rPr lang="zh-CN" altLang="en-US" sz="2000" dirty="0">
                <a:solidFill>
                  <a:srgbClr val="FF0000"/>
                </a:solidFill>
                <a:latin typeface="黑体" panose="02010609060101010101" pitchFamily="49" charset="-122"/>
                <a:ea typeface="黑体" panose="02010609060101010101" pitchFamily="49" charset="-122"/>
              </a:rPr>
              <a:t>金钱源源不断地流入美国</a:t>
            </a:r>
            <a:r>
              <a:rPr lang="zh-CN" altLang="en-US" sz="2000" dirty="0">
                <a:solidFill>
                  <a:schemeClr val="tx1">
                    <a:lumMod val="50000"/>
                  </a:schemeClr>
                </a:solidFill>
                <a:latin typeface="黑体" panose="02010609060101010101" pitchFamily="49" charset="-122"/>
                <a:ea typeface="黑体" panose="02010609060101010101" pitchFamily="49" charset="-122"/>
              </a:rPr>
              <a:t>；美国的黄金贮藏量在</a:t>
            </a: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1913</a:t>
            </a:r>
            <a:r>
              <a:rPr lang="zh-CN" altLang="en-US" sz="2000" dirty="0">
                <a:solidFill>
                  <a:schemeClr val="tx1">
                    <a:lumMod val="50000"/>
                  </a:schemeClr>
                </a:solidFill>
                <a:latin typeface="黑体" panose="02010609060101010101" pitchFamily="49" charset="-122"/>
                <a:ea typeface="黑体" panose="02010609060101010101" pitchFamily="49" charset="-122"/>
              </a:rPr>
              <a:t>至</a:t>
            </a: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1924</a:t>
            </a:r>
            <a:r>
              <a:rPr lang="zh-CN" altLang="en-US" sz="2000" dirty="0">
                <a:solidFill>
                  <a:schemeClr val="tx1">
                    <a:lumMod val="50000"/>
                  </a:schemeClr>
                </a:solidFill>
                <a:latin typeface="黑体" panose="02010609060101010101" pitchFamily="49" charset="-122"/>
                <a:ea typeface="黑体" panose="02010609060101010101" pitchFamily="49" charset="-122"/>
              </a:rPr>
              <a:t>年间从</a:t>
            </a: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19.24</a:t>
            </a:r>
            <a:r>
              <a:rPr lang="zh-CN" altLang="en-US" sz="2000" dirty="0">
                <a:solidFill>
                  <a:schemeClr val="tx1">
                    <a:lumMod val="50000"/>
                  </a:schemeClr>
                </a:solidFill>
                <a:latin typeface="黑体" panose="02010609060101010101" pitchFamily="49" charset="-122"/>
                <a:ea typeface="黑体" panose="02010609060101010101" pitchFamily="49" charset="-122"/>
              </a:rPr>
              <a:t>亿美元增加到</a:t>
            </a: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44.99</a:t>
            </a:r>
            <a:r>
              <a:rPr lang="zh-CN" altLang="en-US" sz="2000" dirty="0">
                <a:solidFill>
                  <a:schemeClr val="tx1">
                    <a:lumMod val="50000"/>
                  </a:schemeClr>
                </a:solidFill>
                <a:latin typeface="黑体" panose="02010609060101010101" pitchFamily="49" charset="-122"/>
                <a:ea typeface="黑体" panose="02010609060101010101" pitchFamily="49" charset="-122"/>
              </a:rPr>
              <a:t>亿美元，即</a:t>
            </a:r>
            <a:r>
              <a:rPr lang="zh-CN" altLang="en-US" sz="2000" dirty="0">
                <a:solidFill>
                  <a:srgbClr val="FF0000"/>
                </a:solidFill>
                <a:latin typeface="黑体" panose="02010609060101010101" pitchFamily="49" charset="-122"/>
                <a:ea typeface="黑体" panose="02010609060101010101" pitchFamily="49" charset="-122"/>
              </a:rPr>
              <a:t>世界黄金总贮藏量的一半</a:t>
            </a:r>
            <a:r>
              <a:rPr lang="zh-CN" altLang="en-US" sz="2000" dirty="0">
                <a:solidFill>
                  <a:schemeClr val="tx1">
                    <a:lumMod val="50000"/>
                  </a:schemeClr>
                </a:solidFill>
                <a:latin typeface="黑体" panose="02010609060101010101" pitchFamily="49" charset="-122"/>
                <a:ea typeface="黑体" panose="02010609060101010101" pitchFamily="49" charset="-122"/>
              </a:rPr>
              <a:t>。</a:t>
            </a:r>
            <a:endParaRPr lang="en-US" altLang="zh-CN" sz="2000" dirty="0">
              <a:solidFill>
                <a:schemeClr val="tx1">
                  <a:lumMod val="50000"/>
                </a:schemeClr>
              </a:solidFill>
              <a:latin typeface="黑体" panose="02010609060101010101" pitchFamily="49" charset="-122"/>
              <a:ea typeface="黑体" panose="02010609060101010101" pitchFamily="49" charset="-122"/>
            </a:endParaRPr>
          </a:p>
          <a:p>
            <a:pPr algn="r">
              <a:lnSpc>
                <a:spcPct val="120000"/>
              </a:lnSpc>
            </a:pPr>
            <a:r>
              <a:rPr lang="en-US" altLang="zh-CN" sz="2000" dirty="0">
                <a:solidFill>
                  <a:schemeClr val="tx1">
                    <a:lumMod val="50000"/>
                  </a:schemeClr>
                </a:solidFill>
                <a:latin typeface="黑体" panose="02010609060101010101" pitchFamily="49" charset="-122"/>
                <a:ea typeface="黑体" panose="02010609060101010101" pitchFamily="49" charset="-122"/>
              </a:rPr>
              <a:t>  ——【</a:t>
            </a:r>
            <a:r>
              <a:rPr lang="zh-CN" altLang="en-US" sz="2000" dirty="0">
                <a:solidFill>
                  <a:schemeClr val="tx1">
                    <a:lumMod val="50000"/>
                  </a:schemeClr>
                </a:solidFill>
                <a:latin typeface="黑体" panose="02010609060101010101" pitchFamily="49" charset="-122"/>
                <a:ea typeface="黑体" panose="02010609060101010101" pitchFamily="49" charset="-122"/>
              </a:rPr>
              <a:t>美</a:t>
            </a:r>
            <a:r>
              <a:rPr lang="en-US" altLang="zh-CN" sz="2000" dirty="0">
                <a:solidFill>
                  <a:schemeClr val="tx1">
                    <a:lumMod val="50000"/>
                  </a:schemeClr>
                </a:solidFill>
                <a:latin typeface="黑体" panose="02010609060101010101" pitchFamily="49" charset="-122"/>
                <a:ea typeface="黑体" panose="02010609060101010101" pitchFamily="49" charset="-122"/>
              </a:rPr>
              <a:t>】</a:t>
            </a:r>
            <a:r>
              <a:rPr lang="zh-CN" altLang="en-US" sz="2000" dirty="0">
                <a:solidFill>
                  <a:schemeClr val="tx1">
                    <a:lumMod val="50000"/>
                  </a:schemeClr>
                </a:solidFill>
                <a:latin typeface="黑体" panose="02010609060101010101" pitchFamily="49" charset="-122"/>
                <a:ea typeface="黑体" panose="02010609060101010101" pitchFamily="49" charset="-122"/>
              </a:rPr>
              <a:t>斯塔夫里阿诺斯</a:t>
            </a:r>
            <a:r>
              <a:rPr lang="en-US" altLang="zh-CN" sz="2000" dirty="0">
                <a:solidFill>
                  <a:schemeClr val="tx1">
                    <a:lumMod val="50000"/>
                  </a:schemeClr>
                </a:solidFill>
                <a:latin typeface="黑体" panose="02010609060101010101" pitchFamily="49" charset="-122"/>
                <a:ea typeface="黑体" panose="02010609060101010101" pitchFamily="49" charset="-122"/>
              </a:rPr>
              <a:t>《</a:t>
            </a:r>
            <a:r>
              <a:rPr lang="zh-CN" altLang="en-US" sz="2000" dirty="0">
                <a:solidFill>
                  <a:schemeClr val="tx1">
                    <a:lumMod val="50000"/>
                  </a:schemeClr>
                </a:solidFill>
                <a:latin typeface="黑体" panose="02010609060101010101" pitchFamily="49" charset="-122"/>
                <a:ea typeface="黑体" panose="02010609060101010101" pitchFamily="49" charset="-122"/>
              </a:rPr>
              <a:t>全球通史</a:t>
            </a:r>
            <a:r>
              <a:rPr lang="en-US" altLang="zh-CN" sz="2000" dirty="0">
                <a:solidFill>
                  <a:schemeClr val="tx1">
                    <a:lumMod val="50000"/>
                  </a:schemeClr>
                </a:solidFill>
                <a:latin typeface="黑体" panose="02010609060101010101" pitchFamily="49" charset="-122"/>
                <a:ea typeface="黑体" panose="02010609060101010101" pitchFamily="49" charset="-122"/>
              </a:rPr>
              <a:t>》</a:t>
            </a:r>
            <a:r>
              <a:rPr lang="zh-CN" altLang="en-US" sz="2000" dirty="0">
                <a:solidFill>
                  <a:schemeClr val="tx1">
                    <a:lumMod val="50000"/>
                  </a:schemeClr>
                </a:solidFill>
                <a:latin typeface="黑体" panose="02010609060101010101" pitchFamily="49" charset="-122"/>
                <a:ea typeface="黑体" panose="02010609060101010101" pitchFamily="49" charset="-122"/>
              </a:rPr>
              <a:t>第</a:t>
            </a:r>
            <a:r>
              <a:rPr lang="en-US" altLang="zh-CN" sz="20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7</a:t>
            </a:r>
            <a:r>
              <a:rPr lang="zh-CN" altLang="en-US" sz="2000" dirty="0">
                <a:solidFill>
                  <a:schemeClr val="tx1">
                    <a:lumMod val="50000"/>
                  </a:schemeClr>
                </a:solidFill>
                <a:latin typeface="黑体" panose="02010609060101010101" pitchFamily="49" charset="-122"/>
                <a:ea typeface="黑体" panose="02010609060101010101" pitchFamily="49" charset="-122"/>
              </a:rPr>
              <a:t>版</a:t>
            </a:r>
            <a:endParaRPr lang="zh-CN" altLang="en-US" sz="2000" dirty="0">
              <a:solidFill>
                <a:schemeClr val="tx1">
                  <a:lumMod val="50000"/>
                </a:schemeClr>
              </a:solidFill>
              <a:latin typeface="黑体" panose="02010609060101010101" pitchFamily="49" charset="-122"/>
              <a:ea typeface="黑体" panose="02010609060101010101" pitchFamily="49" charset="-122"/>
            </a:endParaRPr>
          </a:p>
        </p:txBody>
      </p:sp>
      <p:sp>
        <p:nvSpPr>
          <p:cNvPr id="10" name="文本框 3"/>
          <p:cNvSpPr txBox="1"/>
          <p:nvPr>
            <p:custDataLst>
              <p:tags r:id="rId3"/>
            </p:custDataLst>
          </p:nvPr>
        </p:nvSpPr>
        <p:spPr>
          <a:xfrm>
            <a:off x="539551" y="3939902"/>
            <a:ext cx="8115505" cy="830997"/>
          </a:xfrm>
          <a:prstGeom prst="rect">
            <a:avLst/>
          </a:prstGeom>
          <a:noFill/>
          <a:ln w="25400" cap="flat" cmpd="sng">
            <a:solidFill>
              <a:schemeClr val="bg1">
                <a:lumMod val="85000"/>
              </a:schemeClr>
            </a:solidFill>
            <a:prstDash val="solid"/>
            <a:round/>
            <a:headEnd type="none" w="med" len="med"/>
            <a:tailEnd type="none" w="med" len="med"/>
          </a:ln>
        </p:spPr>
        <p:txBody>
          <a:bodyPr wrap="square" anchor="t">
            <a:spAutoFit/>
          </a:bodyPr>
          <a:lstStyle>
            <a:defPPr>
              <a:defRPr lang="zh-CN"/>
            </a:defPPr>
            <a:lvl1pPr>
              <a:lnSpc>
                <a:spcPct val="120000"/>
              </a:lnSpc>
              <a:defRPr sz="200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a:defRPr>
                <a:solidFill>
                  <a:schemeClr val="tx1"/>
                </a:solidFill>
                <a:latin typeface="Arial" panose="020B0604020202020204" pitchFamily="34" charset="0"/>
                <a:ea typeface="宋体" panose="02010600030101010101" pitchFamily="2" charset="-122"/>
              </a:defRPr>
            </a:lvl6pPr>
            <a:lvl7pPr>
              <a:defRPr>
                <a:solidFill>
                  <a:schemeClr val="tx1"/>
                </a:solidFill>
                <a:latin typeface="Arial" panose="020B0604020202020204" pitchFamily="34" charset="0"/>
                <a:ea typeface="宋体" panose="02010600030101010101" pitchFamily="2" charset="-122"/>
              </a:defRPr>
            </a:lvl7pPr>
            <a:lvl8pPr>
              <a:defRPr>
                <a:solidFill>
                  <a:schemeClr val="tx1"/>
                </a:solidFill>
                <a:latin typeface="Arial" panose="020B0604020202020204" pitchFamily="34" charset="0"/>
                <a:ea typeface="宋体" panose="02010600030101010101" pitchFamily="2" charset="-122"/>
              </a:defRPr>
            </a:lvl8pPr>
            <a:lvl9pPr>
              <a:defRPr>
                <a:solidFill>
                  <a:schemeClr val="tx1"/>
                </a:solidFill>
                <a:latin typeface="Arial" panose="020B0604020202020204" pitchFamily="34" charset="0"/>
                <a:ea typeface="宋体" panose="02010600030101010101" pitchFamily="2" charset="-122"/>
              </a:defRPr>
            </a:lvl9pPr>
          </a:lstStyle>
          <a:p>
            <a:r>
              <a:rPr lang="en-US" altLang="zh-CN" dirty="0"/>
              <a:t>1925</a:t>
            </a:r>
            <a:r>
              <a:rPr lang="zh-CN" altLang="en-US" dirty="0"/>
              <a:t>年</a:t>
            </a:r>
            <a:r>
              <a:rPr lang="en-US" altLang="zh-CN" dirty="0"/>
              <a:t>T</a:t>
            </a:r>
            <a:r>
              <a:rPr lang="zh-CN" altLang="en-US" dirty="0"/>
              <a:t>型的福特轿车在流水线上生产，每十分钟就出生一辆。</a:t>
            </a:r>
            <a:r>
              <a:rPr lang="en-US" altLang="zh-CN" dirty="0"/>
              <a:t>     </a:t>
            </a:r>
            <a:endParaRPr lang="en-US" altLang="zh-CN" dirty="0"/>
          </a:p>
          <a:p>
            <a:pPr algn="r"/>
            <a:r>
              <a:rPr lang="en-US" altLang="zh-CN" dirty="0" smtClean="0"/>
              <a:t>——《</a:t>
            </a:r>
            <a:r>
              <a:rPr lang="zh-CN" altLang="en-US" dirty="0"/>
              <a:t>这就是美国史</a:t>
            </a:r>
            <a:r>
              <a:rPr lang="en-US" altLang="zh-CN" dirty="0"/>
              <a:t>》</a:t>
            </a:r>
            <a:endParaRPr lang="en-US" altLang="zh-CN" dirty="0"/>
          </a:p>
        </p:txBody>
      </p:sp>
      <p:sp>
        <p:nvSpPr>
          <p:cNvPr id="11" name="文本框 12"/>
          <p:cNvSpPr txBox="1"/>
          <p:nvPr/>
        </p:nvSpPr>
        <p:spPr>
          <a:xfrm>
            <a:off x="382904" y="2204402"/>
            <a:ext cx="8407400" cy="583565"/>
          </a:xfrm>
          <a:prstGeom prst="rect">
            <a:avLst/>
          </a:prstGeom>
          <a:solidFill>
            <a:schemeClr val="accent2">
              <a:lumMod val="20000"/>
              <a:lumOff val="80000"/>
            </a:schemeClr>
          </a:solidFill>
          <a:ln w="9525">
            <a:noFill/>
          </a:ln>
        </p:spPr>
        <p:txBody>
          <a:bodyPr anchor="t">
            <a:spAutoFit/>
          </a:bodyPr>
          <a:lstStyle/>
          <a:p>
            <a:pPr algn="ctr"/>
            <a:r>
              <a:rPr lang="zh-CN" altLang="en-US" sz="3200" b="1" dirty="0">
                <a:solidFill>
                  <a:srgbClr val="FF0000"/>
                </a:solidFill>
                <a:latin typeface="黑体" panose="02010609060101010101" pitchFamily="49" charset="-122"/>
                <a:ea typeface="黑体" panose="02010609060101010101" pitchFamily="49" charset="-122"/>
                <a:sym typeface="+mn-ea"/>
              </a:rPr>
              <a:t>20世纪20年代，美国经济</a:t>
            </a:r>
            <a:r>
              <a:rPr lang="zh-CN" altLang="en-US" sz="3200" b="1" dirty="0">
                <a:solidFill>
                  <a:srgbClr val="FF0000"/>
                </a:solidFill>
                <a:latin typeface="黑体" panose="02010609060101010101" pitchFamily="49" charset="-122"/>
                <a:ea typeface="黑体" panose="02010609060101010101" pitchFamily="49" charset="-122"/>
              </a:rPr>
              <a:t>空前繁荣</a:t>
            </a:r>
            <a:endParaRPr lang="zh-CN" altLang="en-US" sz="3200" b="1" dirty="0">
              <a:solidFill>
                <a:srgbClr val="FF0000"/>
              </a:solidFill>
              <a:latin typeface="黑体" panose="02010609060101010101" pitchFamily="49" charset="-122"/>
              <a:ea typeface="黑体" panose="02010609060101010101" pitchFamily="49"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1"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755576" y="849427"/>
            <a:ext cx="8208912" cy="2684462"/>
          </a:xfrm>
        </p:spPr>
        <p:txBody>
          <a:bodyPr/>
          <a:lstStyle/>
          <a:p>
            <a:pPr>
              <a:lnSpc>
                <a:spcPct val="125000"/>
              </a:lnSpc>
            </a:pPr>
            <a:r>
              <a:rPr lang="en-US" altLang="zh-CN" sz="2400" spc="0" dirty="0">
                <a:solidFill>
                  <a:prstClr val="black"/>
                </a:solidFill>
                <a:latin typeface="+mn-ea"/>
                <a:ea typeface="+mn-ea"/>
                <a:cs typeface="黑体" panose="02010609060101010101" pitchFamily="49" charset="-122"/>
              </a:rPr>
              <a:t>1．</a:t>
            </a:r>
            <a:r>
              <a:rPr lang="en-US" altLang="zh-CN" sz="2400" kern="100" dirty="0">
                <a:effectLst/>
                <a:latin typeface="+mn-ea"/>
                <a:ea typeface="+mn-ea"/>
              </a:rPr>
              <a:t>1929</a:t>
            </a:r>
            <a:r>
              <a:rPr lang="zh-CN" altLang="zh-CN" sz="2400" kern="100" dirty="0">
                <a:effectLst/>
                <a:latin typeface="+mn-ea"/>
                <a:ea typeface="+mn-ea"/>
              </a:rPr>
              <a:t>—</a:t>
            </a:r>
            <a:r>
              <a:rPr lang="en-US" altLang="zh-CN" sz="2400" kern="100" dirty="0">
                <a:effectLst/>
                <a:latin typeface="+mn-ea"/>
                <a:ea typeface="+mn-ea"/>
              </a:rPr>
              <a:t>1933</a:t>
            </a:r>
            <a:r>
              <a:rPr lang="zh-CN" altLang="zh-CN" sz="2400" kern="100" dirty="0">
                <a:effectLst/>
                <a:latin typeface="+mn-ea"/>
                <a:ea typeface="+mn-ea"/>
              </a:rPr>
              <a:t>年，美国工业总产量和国民收入暴跌了将近一半，商品批发价格下跌了近三分之一，商品</a:t>
            </a:r>
            <a:r>
              <a:rPr lang="zh-CN" altLang="zh-CN" sz="2400" kern="100" dirty="0" smtClean="0">
                <a:effectLst/>
                <a:latin typeface="+mn-ea"/>
                <a:ea typeface="+mn-ea"/>
              </a:rPr>
              <a:t>贸易额</a:t>
            </a:r>
            <a:r>
              <a:rPr lang="zh-CN" altLang="zh-CN" sz="2400" kern="100" dirty="0">
                <a:effectLst/>
                <a:latin typeface="+mn-ea"/>
                <a:ea typeface="+mn-ea"/>
              </a:rPr>
              <a:t>下降了三分之二以上。导致这一状况的直接原因是（　　）</a:t>
            </a:r>
            <a:br>
              <a:rPr lang="zh-CN" altLang="zh-CN" sz="2400" kern="100" dirty="0">
                <a:effectLst/>
                <a:latin typeface="+mn-ea"/>
                <a:ea typeface="+mn-ea"/>
              </a:rPr>
            </a:br>
            <a:r>
              <a:rPr lang="en-US" altLang="zh-CN" sz="2400" kern="100" spc="125" dirty="0">
                <a:effectLst/>
                <a:latin typeface="+mn-ea"/>
                <a:ea typeface="+mn-ea"/>
              </a:rPr>
              <a:t>A</a:t>
            </a:r>
            <a:r>
              <a:rPr lang="zh-CN" altLang="zh-CN" sz="2400" kern="100" spc="125" dirty="0">
                <a:effectLst/>
                <a:latin typeface="+mn-ea"/>
                <a:ea typeface="+mn-ea"/>
              </a:rPr>
              <a:t>．</a:t>
            </a:r>
            <a:r>
              <a:rPr lang="zh-CN" altLang="zh-CN" sz="2400" kern="100" dirty="0">
                <a:effectLst/>
                <a:latin typeface="+mn-ea"/>
                <a:ea typeface="+mn-ea"/>
              </a:rPr>
              <a:t>工业技术的停顿</a:t>
            </a:r>
            <a:r>
              <a:rPr lang="en-US" altLang="zh-CN" sz="2400" kern="100" dirty="0">
                <a:effectLst/>
                <a:latin typeface="+mn-ea"/>
                <a:ea typeface="+mn-ea"/>
              </a:rPr>
              <a:t>     </a:t>
            </a:r>
            <a:r>
              <a:rPr lang="en-US" altLang="zh-CN" sz="2400" kern="100" spc="125" dirty="0">
                <a:effectLst/>
                <a:latin typeface="+mn-ea"/>
                <a:ea typeface="+mn-ea"/>
              </a:rPr>
              <a:t>B</a:t>
            </a:r>
            <a:r>
              <a:rPr lang="zh-CN" altLang="zh-CN" sz="2400" kern="100" spc="125" dirty="0">
                <a:effectLst/>
                <a:latin typeface="+mn-ea"/>
                <a:ea typeface="+mn-ea"/>
              </a:rPr>
              <a:t>．</a:t>
            </a:r>
            <a:r>
              <a:rPr lang="zh-CN" altLang="zh-CN" sz="2400" kern="100" dirty="0">
                <a:effectLst/>
                <a:latin typeface="+mn-ea"/>
                <a:ea typeface="+mn-ea"/>
              </a:rPr>
              <a:t>世界大战的</a:t>
            </a:r>
            <a:r>
              <a:rPr lang="zh-CN" altLang="zh-CN" sz="2400" kern="100" dirty="0" smtClean="0">
                <a:effectLst/>
                <a:latin typeface="+mn-ea"/>
                <a:ea typeface="+mn-ea"/>
              </a:rPr>
              <a:t>冲击</a:t>
            </a:r>
            <a:br>
              <a:rPr lang="en-US" altLang="zh-CN" sz="2400" kern="100" dirty="0" smtClean="0">
                <a:effectLst/>
                <a:latin typeface="+mn-ea"/>
                <a:ea typeface="+mn-ea"/>
              </a:rPr>
            </a:br>
            <a:r>
              <a:rPr lang="en-US" altLang="zh-CN" sz="2400" kern="100" spc="125" dirty="0" smtClean="0">
                <a:effectLst/>
                <a:latin typeface="+mn-ea"/>
                <a:ea typeface="+mn-ea"/>
              </a:rPr>
              <a:t>C</a:t>
            </a:r>
            <a:r>
              <a:rPr lang="zh-CN" altLang="zh-CN" sz="2400" kern="100" spc="125" dirty="0">
                <a:effectLst/>
                <a:latin typeface="+mn-ea"/>
                <a:ea typeface="+mn-ea"/>
              </a:rPr>
              <a:t>．</a:t>
            </a:r>
            <a:r>
              <a:rPr lang="zh-CN" altLang="zh-CN" sz="2400" kern="100" dirty="0">
                <a:effectLst/>
                <a:latin typeface="+mn-ea"/>
                <a:ea typeface="+mn-ea"/>
              </a:rPr>
              <a:t>殖民范围的萎缩</a:t>
            </a:r>
            <a:r>
              <a:rPr lang="en-US" altLang="zh-CN" sz="2400" kern="100" dirty="0">
                <a:effectLst/>
                <a:latin typeface="+mn-ea"/>
                <a:ea typeface="+mn-ea"/>
              </a:rPr>
              <a:t>    </a:t>
            </a:r>
            <a:r>
              <a:rPr lang="en-US" altLang="zh-CN" sz="2400" kern="100" dirty="0" smtClean="0">
                <a:effectLst/>
                <a:latin typeface="+mn-ea"/>
                <a:ea typeface="+mn-ea"/>
              </a:rPr>
              <a:t> </a:t>
            </a:r>
            <a:r>
              <a:rPr lang="en-US" altLang="zh-CN" sz="2400" kern="100" spc="125" dirty="0">
                <a:effectLst/>
                <a:latin typeface="+mn-ea"/>
                <a:ea typeface="+mn-ea"/>
              </a:rPr>
              <a:t>D</a:t>
            </a:r>
            <a:r>
              <a:rPr lang="zh-CN" altLang="zh-CN" sz="2400" kern="100" spc="125" dirty="0">
                <a:effectLst/>
                <a:latin typeface="+mn-ea"/>
                <a:ea typeface="+mn-ea"/>
              </a:rPr>
              <a:t>．</a:t>
            </a:r>
            <a:r>
              <a:rPr lang="zh-CN" altLang="zh-CN" sz="2400" kern="100" dirty="0">
                <a:effectLst/>
                <a:latin typeface="+mn-ea"/>
                <a:ea typeface="+mn-ea"/>
              </a:rPr>
              <a:t>经济危机的爆发</a:t>
            </a:r>
            <a:br>
              <a:rPr lang="zh-CN" altLang="zh-CN" sz="2400" kern="100" dirty="0">
                <a:effectLst/>
                <a:latin typeface="+mn-ea"/>
                <a:ea typeface="+mn-ea"/>
              </a:rPr>
            </a:br>
            <a:endParaRPr lang="en-US" altLang="zh-CN" sz="2400" spc="0" dirty="0">
              <a:solidFill>
                <a:prstClr val="black"/>
              </a:solidFill>
              <a:latin typeface="+mn-ea"/>
              <a:ea typeface="+mn-ea"/>
              <a:cs typeface="黑体" panose="02010609060101010101" pitchFamily="49" charset="-122"/>
            </a:endParaRPr>
          </a:p>
        </p:txBody>
      </p:sp>
      <p:sp>
        <p:nvSpPr>
          <p:cNvPr id="4" name="文本框 3"/>
          <p:cNvSpPr txBox="1"/>
          <p:nvPr/>
        </p:nvSpPr>
        <p:spPr>
          <a:xfrm>
            <a:off x="1663837" y="2159576"/>
            <a:ext cx="404495" cy="536575"/>
          </a:xfrm>
          <a:prstGeom prst="rect">
            <a:avLst/>
          </a:prstGeom>
          <a:noFill/>
        </p:spPr>
        <p:txBody>
          <a:bodyPr wrap="square" rtlCol="0">
            <a:noAutofit/>
          </a:bodyPr>
          <a:lstStyle/>
          <a:p>
            <a:r>
              <a:rPr lang="en-US" altLang="zh-CN" sz="3200" b="1" dirty="0">
                <a:solidFill>
                  <a:srgbClr val="FF0000"/>
                </a:solidFill>
                <a:ea typeface="黑体" panose="02010609060101010101" pitchFamily="49" charset="-122"/>
                <a:sym typeface="+mn-ea"/>
              </a:rPr>
              <a:t>D</a:t>
            </a:r>
            <a:endParaRPr lang="en-US" altLang="zh-CN" sz="3200" b="1" dirty="0">
              <a:solidFill>
                <a:srgbClr val="FF0000"/>
              </a:solidFill>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11560" y="843558"/>
            <a:ext cx="8314690" cy="2953618"/>
          </a:xfrm>
          <a:prstGeom prst="rect">
            <a:avLst/>
          </a:prstGeom>
        </p:spPr>
        <p:txBody>
          <a:bodyPr/>
          <a:lstStyle>
            <a:lvl1pPr defTabSz="514350" rtl="0" fontAlgn="auto">
              <a:lnSpc>
                <a:spcPct val="125000"/>
              </a:lnSpc>
              <a:defRPr sz="2400" b="1" strike="noStrike" cap="none" spc="0" normalizeH="0">
                <a:solidFill>
                  <a:prstClr val="black"/>
                </a:solidFill>
                <a:uFillTx/>
                <a:latin typeface="+mn-ea"/>
                <a:ea typeface="+mn-ea"/>
                <a:cs typeface="黑体" panose="02010609060101010101" pitchFamily="49" charset="-122"/>
              </a:defRPr>
            </a:lvl1pPr>
          </a:lstStyle>
          <a:p>
            <a:r>
              <a:rPr lang="en-US" altLang="zh-CN" dirty="0" smtClean="0"/>
              <a:t>2.1930</a:t>
            </a:r>
            <a:r>
              <a:rPr lang="zh-CN" altLang="zh-CN" dirty="0"/>
              <a:t>—</a:t>
            </a:r>
            <a:r>
              <a:rPr lang="en-US" altLang="zh-CN" dirty="0"/>
              <a:t>1932</a:t>
            </a:r>
            <a:r>
              <a:rPr lang="zh-CN" altLang="zh-CN" dirty="0"/>
              <a:t>年期间，美国农产品批发价格指数下降了</a:t>
            </a:r>
            <a:r>
              <a:rPr lang="en-US" altLang="zh-CN" dirty="0"/>
              <a:t>54%</a:t>
            </a:r>
            <a:r>
              <a:rPr lang="zh-CN" altLang="zh-CN" dirty="0"/>
              <a:t>，纽约的儿童餐厅提供的廉价午餐数量猛增，宾夕法尼亚和肯塔基乡村的人民靠挖野菜根、嚼野葱头充饥……出现这一状况的原因是（　　）</a:t>
            </a:r>
            <a:endParaRPr lang="zh-CN" altLang="zh-CN" dirty="0"/>
          </a:p>
          <a:p>
            <a:r>
              <a:rPr lang="en-US" altLang="zh-CN" dirty="0"/>
              <a:t>A</a:t>
            </a:r>
            <a:r>
              <a:rPr lang="zh-CN" altLang="zh-CN" dirty="0"/>
              <a:t>．经济危机的影响持续加深</a:t>
            </a:r>
            <a:r>
              <a:rPr lang="en-US" altLang="zh-CN" dirty="0"/>
              <a:t>     </a:t>
            </a:r>
            <a:r>
              <a:rPr lang="en-US" altLang="zh-CN" dirty="0" smtClean="0"/>
              <a:t>B</a:t>
            </a:r>
            <a:r>
              <a:rPr lang="zh-CN" altLang="zh-CN" dirty="0"/>
              <a:t>．内战对社会经济的破坏</a:t>
            </a:r>
            <a:endParaRPr lang="zh-CN" altLang="zh-CN" dirty="0"/>
          </a:p>
          <a:p>
            <a:r>
              <a:rPr lang="en-US" altLang="zh-CN" dirty="0"/>
              <a:t>C</a:t>
            </a:r>
            <a:r>
              <a:rPr lang="zh-CN" altLang="zh-CN" dirty="0"/>
              <a:t>．农业调整法限制农业产量</a:t>
            </a:r>
            <a:r>
              <a:rPr lang="en-US" altLang="zh-CN" dirty="0"/>
              <a:t>     </a:t>
            </a:r>
            <a:r>
              <a:rPr lang="en-US" altLang="zh-CN" dirty="0" smtClean="0"/>
              <a:t>D</a:t>
            </a:r>
            <a:r>
              <a:rPr lang="zh-CN" altLang="zh-CN" dirty="0"/>
              <a:t>．联邦政府对经济的干预</a:t>
            </a:r>
            <a:endParaRPr lang="zh-CN" altLang="zh-CN" dirty="0"/>
          </a:p>
        </p:txBody>
      </p:sp>
      <p:sp>
        <p:nvSpPr>
          <p:cNvPr id="6" name="文本框 5"/>
          <p:cNvSpPr txBox="1"/>
          <p:nvPr/>
        </p:nvSpPr>
        <p:spPr>
          <a:xfrm>
            <a:off x="2627784" y="2139702"/>
            <a:ext cx="498721" cy="584775"/>
          </a:xfrm>
          <a:prstGeom prst="rect">
            <a:avLst/>
          </a:prstGeom>
          <a:noFill/>
        </p:spPr>
        <p:txBody>
          <a:bodyPr wrap="square" rtlCol="0">
            <a:noAutofit/>
          </a:bodyPr>
          <a:lstStyle>
            <a:defPPr>
              <a:defRPr lang="zh-CN"/>
            </a:defPPr>
            <a:lvl1pPr>
              <a:defRPr sz="3200" b="1">
                <a:solidFill>
                  <a:srgbClr val="FF0000"/>
                </a:solidFill>
              </a:defRPr>
            </a:lvl1pPr>
          </a:lstStyle>
          <a:p>
            <a:r>
              <a:rPr lang="en-US" altLang="zh-CN" dirty="0">
                <a:ea typeface="黑体" panose="02010609060101010101" pitchFamily="49" charset="-122"/>
                <a:sym typeface="+mn-ea"/>
              </a:rPr>
              <a:t>A</a:t>
            </a:r>
            <a:endParaRPr lang="zh-CN" altLang="en-US" dirty="0">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1"/>
      <p:bldP spid="6" grpId="2"/>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a:spLocks noChangeArrowheads="1"/>
          </p:cNvSpPr>
          <p:nvPr>
            <p:custDataLst>
              <p:tags r:id="rId1"/>
            </p:custDataLst>
          </p:nvPr>
        </p:nvSpPr>
        <p:spPr bwMode="auto">
          <a:xfrm>
            <a:off x="683568" y="843558"/>
            <a:ext cx="7944485" cy="3001010"/>
          </a:xfrm>
          <a:prstGeom prst="rect">
            <a:avLst/>
          </a:prstGeom>
        </p:spPr>
        <p:txBody>
          <a:bodyPr/>
          <a:lstStyle>
            <a:lvl1pPr defTabSz="514350" rtl="0" fontAlgn="auto">
              <a:lnSpc>
                <a:spcPct val="125000"/>
              </a:lnSpc>
              <a:defRPr sz="2400" b="1" strike="noStrike" cap="none" spc="0" normalizeH="0">
                <a:solidFill>
                  <a:prstClr val="black"/>
                </a:solidFill>
                <a:uFillTx/>
                <a:latin typeface="+mn-ea"/>
                <a:ea typeface="+mn-ea"/>
                <a:cs typeface="黑体" panose="02010609060101010101" pitchFamily="49" charset="-122"/>
              </a:defRPr>
            </a:lvl1pPr>
          </a:lstStyle>
          <a:p>
            <a:r>
              <a:rPr lang="en-US" altLang="zh-CN" dirty="0" smtClean="0"/>
              <a:t>3.1933</a:t>
            </a:r>
            <a:r>
              <a:rPr lang="zh-CN" altLang="zh-CN" dirty="0"/>
              <a:t>年，罗斯福就任美国总统后，采用国家干预手段来扭转经济形势。其中通过投资兴建大量公共设施，如水库、发电站、公路等，为失业者提供就业机会的措施是（　　）</a:t>
            </a:r>
            <a:endParaRPr lang="zh-CN" altLang="zh-CN" dirty="0"/>
          </a:p>
          <a:p>
            <a:r>
              <a:rPr lang="en-US" altLang="zh-CN" dirty="0"/>
              <a:t>A</a:t>
            </a:r>
            <a:r>
              <a:rPr lang="zh-CN" altLang="zh-CN" dirty="0"/>
              <a:t>．调整农业政策</a:t>
            </a:r>
            <a:r>
              <a:rPr lang="en-US" altLang="zh-CN" dirty="0"/>
              <a:t>    </a:t>
            </a:r>
            <a:r>
              <a:rPr lang="en-US" altLang="zh-CN" dirty="0" smtClean="0"/>
              <a:t>    </a:t>
            </a:r>
            <a:r>
              <a:rPr lang="en-US" altLang="zh-CN" dirty="0"/>
              <a:t>B</a:t>
            </a:r>
            <a:r>
              <a:rPr lang="zh-CN" altLang="zh-CN" dirty="0"/>
              <a:t>．推行</a:t>
            </a:r>
            <a:r>
              <a:rPr lang="zh-CN" altLang="zh-CN" dirty="0" smtClean="0"/>
              <a:t>“以工代赈”</a:t>
            </a:r>
            <a:endParaRPr lang="en-US" altLang="zh-CN" dirty="0" smtClean="0"/>
          </a:p>
          <a:p>
            <a:r>
              <a:rPr lang="en-US" altLang="zh-CN" dirty="0" smtClean="0"/>
              <a:t>C</a:t>
            </a:r>
            <a:r>
              <a:rPr lang="zh-CN" altLang="zh-CN" dirty="0"/>
              <a:t>．整顿金融体系</a:t>
            </a:r>
            <a:r>
              <a:rPr lang="en-US" altLang="zh-CN" dirty="0"/>
              <a:t>        </a:t>
            </a:r>
            <a:r>
              <a:rPr lang="en-US" altLang="zh-CN" dirty="0" smtClean="0"/>
              <a:t>D</a:t>
            </a:r>
            <a:r>
              <a:rPr lang="zh-CN" altLang="zh-CN" dirty="0"/>
              <a:t>．建立社会保障制度</a:t>
            </a:r>
            <a:endParaRPr lang="zh-CN" altLang="zh-CN" dirty="0"/>
          </a:p>
          <a:p>
            <a:endParaRPr lang="zh-CN" altLang="en-US" dirty="0"/>
          </a:p>
        </p:txBody>
      </p:sp>
      <p:sp>
        <p:nvSpPr>
          <p:cNvPr id="13" name="Text Box 13"/>
          <p:cNvSpPr txBox="1">
            <a:spLocks noChangeArrowheads="1"/>
          </p:cNvSpPr>
          <p:nvPr>
            <p:custDataLst>
              <p:tags r:id="rId2"/>
            </p:custDataLst>
          </p:nvPr>
        </p:nvSpPr>
        <p:spPr bwMode="auto">
          <a:xfrm>
            <a:off x="7912564" y="1704287"/>
            <a:ext cx="463889" cy="584775"/>
          </a:xfrm>
          <a:prstGeom prst="rect">
            <a:avLst/>
          </a:prstGeom>
          <a:noFill/>
        </p:spPr>
        <p:txBody>
          <a:bodyPr wrap="square" rtlCol="0">
            <a:noAutofit/>
          </a:bodyPr>
          <a:lstStyle>
            <a:defPPr>
              <a:defRPr lang="zh-CN"/>
            </a:defPPr>
            <a:lvl1pPr>
              <a:defRPr sz="3200" b="1">
                <a:solidFill>
                  <a:srgbClr val="FF0000"/>
                </a:solidFill>
              </a:defRPr>
            </a:lvl1pPr>
          </a:lstStyle>
          <a:p>
            <a:r>
              <a:rPr lang="en-US" altLang="zh-CN" dirty="0">
                <a:ea typeface="黑体" panose="02010609060101010101" pitchFamily="49" charset="-122"/>
                <a:sym typeface="+mn-ea"/>
              </a:rPr>
              <a:t>B</a:t>
            </a:r>
            <a:endParaRPr lang="en-US" altLang="zh-CN" dirty="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251520" y="771550"/>
            <a:ext cx="8820472" cy="2532063"/>
          </a:xfrm>
        </p:spPr>
        <p:txBody>
          <a:bodyPr/>
          <a:lstStyle/>
          <a:p>
            <a:pPr>
              <a:lnSpc>
                <a:spcPct val="125000"/>
              </a:lnSpc>
            </a:pPr>
            <a:r>
              <a:rPr lang="en-US" altLang="zh-CN" sz="2300" spc="0" dirty="0">
                <a:solidFill>
                  <a:prstClr val="black"/>
                </a:solidFill>
                <a:latin typeface="+mn-ea"/>
                <a:ea typeface="+mn-ea"/>
                <a:cs typeface="黑体" panose="02010609060101010101" pitchFamily="49" charset="-122"/>
              </a:rPr>
              <a:t>4．</a:t>
            </a:r>
            <a:r>
              <a:rPr lang="zh-CN" altLang="zh-CN" sz="2300" spc="0" dirty="0">
                <a:solidFill>
                  <a:prstClr val="black"/>
                </a:solidFill>
                <a:latin typeface="+mn-ea"/>
                <a:ea typeface="+mn-ea"/>
                <a:cs typeface="黑体" panose="02010609060101010101" pitchFamily="49" charset="-122"/>
              </a:rPr>
              <a:t>到</a:t>
            </a:r>
            <a:r>
              <a:rPr lang="en-US" altLang="zh-CN" sz="2300" spc="0" dirty="0">
                <a:solidFill>
                  <a:prstClr val="black"/>
                </a:solidFill>
                <a:latin typeface="+mn-ea"/>
                <a:ea typeface="+mn-ea"/>
                <a:cs typeface="黑体" panose="02010609060101010101" pitchFamily="49" charset="-122"/>
              </a:rPr>
              <a:t>1939</a:t>
            </a:r>
            <a:r>
              <a:rPr lang="zh-CN" altLang="zh-CN" sz="2300" spc="0" dirty="0">
                <a:solidFill>
                  <a:prstClr val="black"/>
                </a:solidFill>
                <a:latin typeface="+mn-ea"/>
                <a:ea typeface="+mn-ea"/>
                <a:cs typeface="黑体" panose="02010609060101010101" pitchFamily="49" charset="-122"/>
              </a:rPr>
              <a:t>年，罗斯福新政取得了巨大的成功。新政几乎涉及美国社会经济生活的各个方面，其中多数措施是针对美国摆脱危机、最大限度减轻危机后果的具体考虑，还有一些措施则是从资本主义长远发展目标出发的远景规划。由此，我们可以得到的启示是（　　）</a:t>
            </a:r>
            <a:br>
              <a:rPr lang="zh-CN" altLang="zh-CN" sz="2300" spc="0" dirty="0">
                <a:solidFill>
                  <a:prstClr val="black"/>
                </a:solidFill>
                <a:latin typeface="+mn-ea"/>
                <a:ea typeface="+mn-ea"/>
                <a:cs typeface="黑体" panose="02010609060101010101" pitchFamily="49" charset="-122"/>
              </a:rPr>
            </a:br>
            <a:r>
              <a:rPr lang="en-US" altLang="zh-CN" sz="2300" spc="0" dirty="0">
                <a:solidFill>
                  <a:prstClr val="black"/>
                </a:solidFill>
                <a:latin typeface="+mn-ea"/>
                <a:ea typeface="+mn-ea"/>
                <a:cs typeface="黑体" panose="02010609060101010101" pitchFamily="49" charset="-122"/>
              </a:rPr>
              <a:t>A</a:t>
            </a:r>
            <a:r>
              <a:rPr lang="zh-CN" altLang="zh-CN" sz="2300" spc="0" dirty="0">
                <a:solidFill>
                  <a:prstClr val="black"/>
                </a:solidFill>
                <a:latin typeface="+mn-ea"/>
                <a:ea typeface="+mn-ea"/>
                <a:cs typeface="黑体" panose="02010609060101010101" pitchFamily="49" charset="-122"/>
              </a:rPr>
              <a:t>．面对经济危机时要采取政治军事措施 </a:t>
            </a:r>
            <a:br>
              <a:rPr lang="en-US" altLang="zh-CN" sz="2300" spc="0" dirty="0" smtClean="0">
                <a:solidFill>
                  <a:prstClr val="black"/>
                </a:solidFill>
                <a:latin typeface="+mn-ea"/>
                <a:ea typeface="+mn-ea"/>
                <a:cs typeface="黑体" panose="02010609060101010101" pitchFamily="49" charset="-122"/>
              </a:rPr>
            </a:br>
            <a:r>
              <a:rPr lang="en-US" altLang="zh-CN" sz="2300" spc="0" dirty="0" smtClean="0">
                <a:solidFill>
                  <a:prstClr val="black"/>
                </a:solidFill>
                <a:latin typeface="+mn-ea"/>
                <a:ea typeface="+mn-ea"/>
                <a:cs typeface="黑体" panose="02010609060101010101" pitchFamily="49" charset="-122"/>
              </a:rPr>
              <a:t>B</a:t>
            </a:r>
            <a:r>
              <a:rPr lang="zh-CN" altLang="zh-CN" sz="2300" spc="0" dirty="0">
                <a:solidFill>
                  <a:prstClr val="black"/>
                </a:solidFill>
                <a:latin typeface="+mn-ea"/>
                <a:ea typeface="+mn-ea"/>
                <a:cs typeface="黑体" panose="02010609060101010101" pitchFamily="49" charset="-122"/>
              </a:rPr>
              <a:t>．国家的干预手段不利于应对经济危机</a:t>
            </a:r>
            <a:br>
              <a:rPr lang="zh-CN" altLang="zh-CN" sz="2300" spc="0" dirty="0">
                <a:solidFill>
                  <a:prstClr val="black"/>
                </a:solidFill>
                <a:latin typeface="+mn-ea"/>
                <a:ea typeface="+mn-ea"/>
                <a:cs typeface="黑体" panose="02010609060101010101" pitchFamily="49" charset="-122"/>
              </a:rPr>
            </a:br>
            <a:r>
              <a:rPr lang="en-US" altLang="zh-CN" sz="2300" spc="0" dirty="0">
                <a:solidFill>
                  <a:prstClr val="black"/>
                </a:solidFill>
                <a:latin typeface="+mn-ea"/>
                <a:ea typeface="+mn-ea"/>
                <a:cs typeface="黑体" panose="02010609060101010101" pitchFamily="49" charset="-122"/>
              </a:rPr>
              <a:t>C</a:t>
            </a:r>
            <a:r>
              <a:rPr lang="zh-CN" altLang="zh-CN" sz="2300" spc="0" dirty="0">
                <a:solidFill>
                  <a:prstClr val="black"/>
                </a:solidFill>
                <a:latin typeface="+mn-ea"/>
                <a:ea typeface="+mn-ea"/>
                <a:cs typeface="黑体" panose="02010609060101010101" pitchFamily="49" charset="-122"/>
              </a:rPr>
              <a:t>．摆脱危机的主要措施是进行远景规划 </a:t>
            </a:r>
            <a:br>
              <a:rPr lang="en-US" altLang="zh-CN" sz="2300" spc="0" dirty="0" smtClean="0">
                <a:solidFill>
                  <a:prstClr val="black"/>
                </a:solidFill>
                <a:latin typeface="+mn-ea"/>
                <a:ea typeface="+mn-ea"/>
                <a:cs typeface="黑体" panose="02010609060101010101" pitchFamily="49" charset="-122"/>
              </a:rPr>
            </a:br>
            <a:r>
              <a:rPr lang="en-US" altLang="zh-CN" sz="2300" spc="0" dirty="0" smtClean="0">
                <a:solidFill>
                  <a:prstClr val="black"/>
                </a:solidFill>
                <a:latin typeface="+mn-ea"/>
                <a:ea typeface="+mn-ea"/>
                <a:cs typeface="黑体" panose="02010609060101010101" pitchFamily="49" charset="-122"/>
              </a:rPr>
              <a:t>D</a:t>
            </a:r>
            <a:r>
              <a:rPr lang="zh-CN" altLang="zh-CN" sz="2300" spc="0" dirty="0">
                <a:solidFill>
                  <a:prstClr val="black"/>
                </a:solidFill>
                <a:latin typeface="+mn-ea"/>
                <a:ea typeface="+mn-ea"/>
                <a:cs typeface="黑体" panose="02010609060101010101" pitchFamily="49" charset="-122"/>
              </a:rPr>
              <a:t>．解决问题时要做到谋近和谋远相结合</a:t>
            </a:r>
            <a:br>
              <a:rPr lang="zh-CN" altLang="zh-CN" sz="2300" spc="0" dirty="0">
                <a:solidFill>
                  <a:prstClr val="black"/>
                </a:solidFill>
                <a:latin typeface="+mn-ea"/>
                <a:ea typeface="+mn-ea"/>
                <a:cs typeface="黑体" panose="02010609060101010101" pitchFamily="49" charset="-122"/>
              </a:rPr>
            </a:br>
            <a:endParaRPr lang="en-US" altLang="zh-CN" sz="2300" spc="0" dirty="0">
              <a:solidFill>
                <a:prstClr val="black"/>
              </a:solidFill>
              <a:latin typeface="+mn-ea"/>
              <a:ea typeface="+mn-ea"/>
              <a:cs typeface="黑体" panose="02010609060101010101" pitchFamily="49" charset="-122"/>
            </a:endParaRPr>
          </a:p>
        </p:txBody>
      </p:sp>
      <p:sp>
        <p:nvSpPr>
          <p:cNvPr id="4" name="文本框 3"/>
          <p:cNvSpPr txBox="1"/>
          <p:nvPr/>
        </p:nvSpPr>
        <p:spPr>
          <a:xfrm>
            <a:off x="8360502" y="2032793"/>
            <a:ext cx="450611" cy="584775"/>
          </a:xfrm>
          <a:prstGeom prst="rect">
            <a:avLst/>
          </a:prstGeom>
          <a:noFill/>
        </p:spPr>
        <p:txBody>
          <a:bodyPr wrap="square" rtlCol="0">
            <a:noAutofit/>
          </a:bodyPr>
          <a:lstStyle>
            <a:defPPr>
              <a:defRPr lang="zh-CN"/>
            </a:defPPr>
            <a:lvl1pPr>
              <a:defRPr sz="3200" b="1">
                <a:solidFill>
                  <a:srgbClr val="FF0000"/>
                </a:solidFill>
              </a:defRPr>
            </a:lvl1pPr>
          </a:lstStyle>
          <a:p>
            <a:r>
              <a:rPr lang="en-US" altLang="zh-CN" dirty="0">
                <a:ea typeface="黑体" panose="02010609060101010101" pitchFamily="49" charset="-122"/>
                <a:sym typeface="+mn-ea"/>
              </a:rPr>
              <a:t>D</a:t>
            </a:r>
            <a:endParaRPr lang="zh-CN" altLang="en-US" dirty="0">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11560" y="771550"/>
            <a:ext cx="8171180" cy="3639820"/>
          </a:xfrm>
          <a:prstGeom prst="rect">
            <a:avLst/>
          </a:prstGeom>
        </p:spPr>
        <p:txBody>
          <a:bodyPr/>
          <a:lstStyle>
            <a:lvl1pPr defTabSz="514350" rtl="0" fontAlgn="auto">
              <a:lnSpc>
                <a:spcPct val="125000"/>
              </a:lnSpc>
              <a:defRPr sz="2400" b="1" strike="noStrike" cap="none" spc="0" normalizeH="0">
                <a:solidFill>
                  <a:prstClr val="black"/>
                </a:solidFill>
                <a:uFillTx/>
                <a:latin typeface="+mn-ea"/>
                <a:ea typeface="+mn-ea"/>
                <a:cs typeface="黑体" panose="02010609060101010101" pitchFamily="49" charset="-122"/>
              </a:defRPr>
            </a:lvl1pPr>
          </a:lstStyle>
          <a:p>
            <a:r>
              <a:rPr lang="en-US" altLang="zh-CN" dirty="0" smtClean="0"/>
              <a:t>5.</a:t>
            </a:r>
            <a:r>
              <a:rPr lang="zh-CN" altLang="zh-CN" dirty="0" smtClean="0"/>
              <a:t>罗斯福</a:t>
            </a:r>
            <a:r>
              <a:rPr lang="zh-CN" altLang="zh-CN" dirty="0"/>
              <a:t>说：“从来在美国没有另外一个人比我对资本主义制度的私人企业、私有财产和私人利润有着更坚定的信仰……当这个私人利润和自由企业的制度面临毁灭边沿的时候，是这个政府挽救了它。”其意在表明新政（　　）</a:t>
            </a:r>
            <a:endParaRPr lang="zh-CN" altLang="zh-CN" dirty="0"/>
          </a:p>
          <a:p>
            <a:r>
              <a:rPr lang="en-US" altLang="zh-CN" dirty="0"/>
              <a:t>A</a:t>
            </a:r>
            <a:r>
              <a:rPr lang="zh-CN" altLang="zh-CN" dirty="0"/>
              <a:t>．彻底消除了经济大危机</a:t>
            </a:r>
            <a:r>
              <a:rPr lang="en-US" altLang="zh-CN" dirty="0"/>
              <a:t>     </a:t>
            </a:r>
            <a:r>
              <a:rPr lang="en-US" altLang="zh-CN" dirty="0" smtClean="0"/>
              <a:t> </a:t>
            </a:r>
            <a:r>
              <a:rPr lang="en-US" altLang="zh-CN" dirty="0"/>
              <a:t>B</a:t>
            </a:r>
            <a:r>
              <a:rPr lang="zh-CN" altLang="zh-CN" dirty="0"/>
              <a:t>．恢复了自由放任政策</a:t>
            </a:r>
            <a:endParaRPr lang="zh-CN" altLang="zh-CN" dirty="0"/>
          </a:p>
          <a:p>
            <a:r>
              <a:rPr lang="en-US" altLang="zh-CN" dirty="0"/>
              <a:t>C</a:t>
            </a:r>
            <a:r>
              <a:rPr lang="zh-CN" altLang="zh-CN" dirty="0"/>
              <a:t>．解决了社会的根本矛盾</a:t>
            </a:r>
            <a:r>
              <a:rPr lang="en-US" altLang="zh-CN" dirty="0"/>
              <a:t>      </a:t>
            </a:r>
            <a:r>
              <a:rPr lang="en-US" altLang="zh-CN" dirty="0" smtClean="0"/>
              <a:t>D</a:t>
            </a:r>
            <a:r>
              <a:rPr lang="zh-CN" altLang="zh-CN" dirty="0"/>
              <a:t>．维护了资产阶级利益</a:t>
            </a:r>
            <a:endParaRPr lang="zh-CN" altLang="zh-CN" dirty="0"/>
          </a:p>
        </p:txBody>
      </p:sp>
      <p:sp>
        <p:nvSpPr>
          <p:cNvPr id="5" name="文本框 4"/>
          <p:cNvSpPr txBox="1"/>
          <p:nvPr/>
        </p:nvSpPr>
        <p:spPr>
          <a:xfrm>
            <a:off x="7236296" y="2139702"/>
            <a:ext cx="602562" cy="584775"/>
          </a:xfrm>
          <a:prstGeom prst="rect">
            <a:avLst/>
          </a:prstGeom>
          <a:noFill/>
        </p:spPr>
        <p:txBody>
          <a:bodyPr wrap="square" rtlCol="0">
            <a:noAutofit/>
          </a:bodyPr>
          <a:lstStyle>
            <a:defPPr>
              <a:defRPr lang="zh-CN"/>
            </a:defPPr>
            <a:lvl1pPr>
              <a:defRPr sz="3200" b="1">
                <a:solidFill>
                  <a:srgbClr val="FF0000"/>
                </a:solidFill>
              </a:defRPr>
            </a:lvl1pPr>
          </a:lstStyle>
          <a:p>
            <a:r>
              <a:rPr lang="zh-CN" altLang="en-US" dirty="0">
                <a:ea typeface="黑体" panose="02010609060101010101" pitchFamily="49" charset="-122"/>
                <a:sym typeface="+mn-ea"/>
              </a:rPr>
              <a:t>D</a:t>
            </a:r>
            <a:endParaRPr lang="zh-CN" altLang="en-US" dirty="0">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100"/>
          <p:cNvSpPr txBox="1"/>
          <p:nvPr/>
        </p:nvSpPr>
        <p:spPr>
          <a:xfrm>
            <a:off x="1763688" y="1970415"/>
            <a:ext cx="5584825" cy="1871960"/>
          </a:xfrm>
          <a:prstGeom prst="rect">
            <a:avLst/>
          </a:prstGeom>
          <a:noFill/>
          <a:ln w="9525">
            <a:noFill/>
          </a:ln>
        </p:spPr>
        <p:txBody>
          <a:bodyPr>
            <a:noAutofit/>
          </a:bodyPr>
          <a:lstStyle/>
          <a:p>
            <a:pPr indent="-609600" algn="just">
              <a:lnSpc>
                <a:spcPct val="150000"/>
              </a:lnSpc>
              <a:extLst>
                <a:ext uri="{35155182-B16C-46BC-9424-99874614C6A1}">
                  <wpsdc:indentchars xmlns:wpsdc="http://www.wps.cn/officeDocument/2017/drawingmlCustomData" val="-200" checksum="3313634920"/>
                </a:ext>
              </a:extLst>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a:t>
            </a:r>
            <a:r>
              <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活动</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，并</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标明</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所考查知识点。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609600" algn="just">
              <a:lnSpc>
                <a:spcPct val="150000"/>
              </a:lnSpc>
              <a:extLst>
                <a:ext uri="{35155182-B16C-46BC-9424-99874614C6A1}">
                  <wpsdc:indentchars xmlns:wpsdc="http://www.wps.cn/officeDocument/2017/drawingmlCustomData" val="-200" checksum="3313634920"/>
                </a:ext>
              </a:extLst>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r>
              <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黑体" panose="02010609060101010101" pitchFamily="49" charset="-122"/>
              <a:ea typeface="黑体" panose="02010609060101010101" pitchFamily="49" charset="-122"/>
            </a:endParaRPr>
          </a:p>
        </p:txBody>
      </p:sp>
      <p:sp>
        <p:nvSpPr>
          <p:cNvPr id="2" name="TextBox 51"/>
          <p:cNvSpPr txBox="1"/>
          <p:nvPr/>
        </p:nvSpPr>
        <p:spPr>
          <a:xfrm>
            <a:off x="1369118" y="704215"/>
            <a:ext cx="7230904" cy="461665"/>
          </a:xfrm>
          <a:prstGeom prst="rect">
            <a:avLst/>
          </a:prstGeom>
          <a:noFill/>
          <a:ln w="9525">
            <a:noFill/>
          </a:ln>
        </p:spPr>
        <p:txBody>
          <a:bodyPr wrap="square" anchor="t">
            <a:spAutoFit/>
          </a:bodyPr>
          <a:lstStyle/>
          <a:p>
            <a:r>
              <a:rPr lang="zh-CN" altLang="en-US" sz="2400" b="1"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20</a:t>
            </a:r>
            <a:r>
              <a:rPr lang="zh-CN" altLang="en-US" sz="2400" b="1" dirty="0">
                <a:solidFill>
                  <a:schemeClr val="tx1">
                    <a:lumMod val="50000"/>
                  </a:schemeClr>
                </a:solidFill>
                <a:latin typeface="黑体" panose="02010609060101010101" pitchFamily="49" charset="-122"/>
                <a:ea typeface="黑体" panose="02010609060101010101" pitchFamily="49" charset="-122"/>
              </a:rPr>
              <a:t>世纪</a:t>
            </a:r>
            <a:r>
              <a:rPr lang="zh-CN" altLang="en-US" sz="2400" b="1"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20</a:t>
            </a:r>
            <a:r>
              <a:rPr lang="zh-CN" altLang="en-US" sz="2400" b="1" dirty="0">
                <a:solidFill>
                  <a:schemeClr val="tx1">
                    <a:lumMod val="50000"/>
                  </a:schemeClr>
                </a:solidFill>
                <a:latin typeface="黑体" panose="02010609060101010101" pitchFamily="49" charset="-122"/>
                <a:ea typeface="黑体" panose="02010609060101010101" pitchFamily="49" charset="-122"/>
              </a:rPr>
              <a:t>年代</a:t>
            </a:r>
            <a:r>
              <a:rPr lang="zh-CN" altLang="en-US" sz="2400" b="1" dirty="0">
                <a:solidFill>
                  <a:srgbClr val="FF0000"/>
                </a:solidFill>
                <a:latin typeface="黑体" panose="02010609060101010101" pitchFamily="49" charset="-122"/>
                <a:ea typeface="黑体" panose="02010609060101010101" pitchFamily="49" charset="-122"/>
              </a:rPr>
              <a:t>美国</a:t>
            </a:r>
            <a:r>
              <a:rPr lang="zh-CN" altLang="en-US" sz="2400" b="1" dirty="0">
                <a:solidFill>
                  <a:schemeClr val="tx1">
                    <a:lumMod val="50000"/>
                  </a:schemeClr>
                </a:solidFill>
                <a:latin typeface="黑体" panose="02010609060101010101" pitchFamily="49" charset="-122"/>
                <a:ea typeface="黑体" panose="02010609060101010101" pitchFamily="49" charset="-122"/>
              </a:rPr>
              <a:t>经济“繁荣”的原因是什么？</a:t>
            </a:r>
            <a:endParaRPr lang="zh-CN" altLang="en-US" sz="2400" b="1" dirty="0">
              <a:solidFill>
                <a:schemeClr val="tx1">
                  <a:lumMod val="50000"/>
                </a:schemeClr>
              </a:solidFill>
              <a:latin typeface="黑体" panose="02010609060101010101" pitchFamily="49" charset="-122"/>
              <a:ea typeface="黑体" panose="02010609060101010101" pitchFamily="49" charset="-122"/>
            </a:endParaRPr>
          </a:p>
        </p:txBody>
      </p:sp>
      <p:sp>
        <p:nvSpPr>
          <p:cNvPr id="4" name="MH_SubTitle_1"/>
          <p:cNvSpPr/>
          <p:nvPr>
            <p:custDataLst>
              <p:tags r:id="rId2"/>
            </p:custDataLst>
          </p:nvPr>
        </p:nvSpPr>
        <p:spPr>
          <a:xfrm>
            <a:off x="4580435" y="3219822"/>
            <a:ext cx="3944293" cy="522685"/>
          </a:xfrm>
          <a:custGeom>
            <a:avLst/>
            <a:gdLst>
              <a:gd name="connsiteX0" fmla="*/ 216817 w 3104014"/>
              <a:gd name="connsiteY0" fmla="*/ 0 h 557548"/>
              <a:gd name="connsiteX1" fmla="*/ 2844907 w 3104014"/>
              <a:gd name="connsiteY1" fmla="*/ 0 h 557548"/>
              <a:gd name="connsiteX2" fmla="*/ 2844907 w 3104014"/>
              <a:gd name="connsiteY2" fmla="*/ 171766 h 557548"/>
              <a:gd name="connsiteX3" fmla="*/ 3104014 w 3104014"/>
              <a:gd name="connsiteY3" fmla="*/ 278774 h 557548"/>
              <a:gd name="connsiteX4" fmla="*/ 2844907 w 3104014"/>
              <a:gd name="connsiteY4" fmla="*/ 385782 h 557548"/>
              <a:gd name="connsiteX5" fmla="*/ 2844907 w 3104014"/>
              <a:gd name="connsiteY5" fmla="*/ 557548 h 557548"/>
              <a:gd name="connsiteX6" fmla="*/ 216817 w 3104014"/>
              <a:gd name="connsiteY6" fmla="*/ 557548 h 557548"/>
              <a:gd name="connsiteX7" fmla="*/ 216817 w 3104014"/>
              <a:gd name="connsiteY7" fmla="*/ 368317 h 557548"/>
              <a:gd name="connsiteX8" fmla="*/ 0 w 3104014"/>
              <a:gd name="connsiteY8" fmla="*/ 278774 h 557548"/>
              <a:gd name="connsiteX9" fmla="*/ 216817 w 3104014"/>
              <a:gd name="connsiteY9" fmla="*/ 189232 h 557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8">
                <a:moveTo>
                  <a:pt x="216817" y="0"/>
                </a:moveTo>
                <a:lnTo>
                  <a:pt x="2844907" y="0"/>
                </a:lnTo>
                <a:lnTo>
                  <a:pt x="2844907" y="171766"/>
                </a:lnTo>
                <a:lnTo>
                  <a:pt x="3104014" y="278774"/>
                </a:lnTo>
                <a:lnTo>
                  <a:pt x="2844907" y="385782"/>
                </a:lnTo>
                <a:lnTo>
                  <a:pt x="2844907" y="557548"/>
                </a:lnTo>
                <a:lnTo>
                  <a:pt x="216817" y="557548"/>
                </a:lnTo>
                <a:lnTo>
                  <a:pt x="216817" y="368317"/>
                </a:lnTo>
                <a:lnTo>
                  <a:pt x="0" y="278774"/>
                </a:lnTo>
                <a:lnTo>
                  <a:pt x="216817" y="189232"/>
                </a:lnTo>
                <a:close/>
              </a:path>
            </a:pathLst>
          </a:custGeom>
          <a:solidFill>
            <a:srgbClr val="FFFFFF"/>
          </a:solidFill>
          <a:ln w="12700" cap="flat" cmpd="sng" algn="ctr">
            <a:noFill/>
            <a:prstDash val="solid"/>
            <a:miter lim="800000"/>
          </a:ln>
          <a:effectLst/>
        </p:spPr>
        <p:txBody>
          <a:bodyPr lIns="540000" rIns="270000" anchor="ctr">
            <a:noAutofit/>
          </a:bodyPr>
          <a:lstStyle/>
          <a:p>
            <a:pPr fontAlgn="auto">
              <a:lnSpc>
                <a:spcPct val="110000"/>
              </a:lnSpc>
              <a:spcBef>
                <a:spcPts val="0"/>
              </a:spcBef>
              <a:spcAft>
                <a:spcPts val="0"/>
              </a:spcAft>
              <a:defRPr/>
            </a:pPr>
            <a:r>
              <a:rPr lang="zh-CN" altLang="en-US" sz="2400" b="1" kern="0" dirty="0">
                <a:solidFill>
                  <a:srgbClr val="333333"/>
                </a:solidFill>
                <a:latin typeface="黑体" panose="02010609060101010101" pitchFamily="49" charset="-122"/>
                <a:ea typeface="黑体" panose="02010609060101010101" pitchFamily="49" charset="-122"/>
              </a:rPr>
              <a:t>凡尔赛</a:t>
            </a:r>
            <a:r>
              <a:rPr lang="en-US" altLang="zh-CN" sz="2400" b="1" kern="0" dirty="0">
                <a:solidFill>
                  <a:srgbClr val="333333"/>
                </a:solidFill>
                <a:latin typeface="黑体" panose="02010609060101010101" pitchFamily="49" charset="-122"/>
                <a:ea typeface="黑体" panose="02010609060101010101" pitchFamily="49" charset="-122"/>
              </a:rPr>
              <a:t>—</a:t>
            </a:r>
            <a:r>
              <a:rPr lang="zh-CN" altLang="en-US" sz="2400" b="1" kern="0" dirty="0">
                <a:solidFill>
                  <a:srgbClr val="333333"/>
                </a:solidFill>
                <a:latin typeface="黑体" panose="02010609060101010101" pitchFamily="49" charset="-122"/>
                <a:ea typeface="黑体" panose="02010609060101010101" pitchFamily="49" charset="-122"/>
              </a:rPr>
              <a:t>华盛顿体系使</a:t>
            </a:r>
            <a:endParaRPr lang="zh-CN" altLang="en-US" sz="2400" b="1" kern="0" dirty="0">
              <a:solidFill>
                <a:srgbClr val="333333"/>
              </a:solidFill>
              <a:latin typeface="黑体" panose="02010609060101010101" pitchFamily="49" charset="-122"/>
              <a:ea typeface="黑体" panose="02010609060101010101" pitchFamily="49" charset="-122"/>
            </a:endParaRPr>
          </a:p>
          <a:p>
            <a:pPr fontAlgn="auto">
              <a:lnSpc>
                <a:spcPct val="110000"/>
              </a:lnSpc>
              <a:spcBef>
                <a:spcPts val="0"/>
              </a:spcBef>
              <a:spcAft>
                <a:spcPts val="0"/>
              </a:spcAft>
              <a:defRPr/>
            </a:pPr>
            <a:r>
              <a:rPr lang="zh-CN" altLang="en-US" sz="2400" b="1" kern="0" dirty="0">
                <a:solidFill>
                  <a:srgbClr val="333333"/>
                </a:solidFill>
                <a:latin typeface="黑体" panose="02010609060101010101" pitchFamily="49" charset="-122"/>
                <a:ea typeface="黑体" panose="02010609060101010101" pitchFamily="49" charset="-122"/>
              </a:rPr>
              <a:t>资本主义世界相对稳定</a:t>
            </a:r>
            <a:endParaRPr lang="zh-CN" altLang="en-US" sz="2400" b="1" kern="0" dirty="0">
              <a:solidFill>
                <a:srgbClr val="333333"/>
              </a:solidFill>
              <a:latin typeface="黑体" panose="02010609060101010101" pitchFamily="49" charset="-122"/>
              <a:ea typeface="黑体" panose="02010609060101010101" pitchFamily="49" charset="-122"/>
            </a:endParaRPr>
          </a:p>
        </p:txBody>
      </p:sp>
      <p:sp>
        <p:nvSpPr>
          <p:cNvPr id="5" name="MH_SubTitle_2"/>
          <p:cNvSpPr/>
          <p:nvPr>
            <p:custDataLst>
              <p:tags r:id="rId3"/>
            </p:custDataLst>
          </p:nvPr>
        </p:nvSpPr>
        <p:spPr>
          <a:xfrm>
            <a:off x="4667011" y="2284673"/>
            <a:ext cx="3224212" cy="419100"/>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3 h 557547"/>
              <a:gd name="connsiteX4" fmla="*/ 2844907 w 3104014"/>
              <a:gd name="connsiteY4" fmla="*/ 385781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3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3"/>
                </a:lnTo>
                <a:lnTo>
                  <a:pt x="2844907" y="385781"/>
                </a:lnTo>
                <a:lnTo>
                  <a:pt x="2844907" y="557547"/>
                </a:lnTo>
                <a:lnTo>
                  <a:pt x="216817" y="557547"/>
                </a:lnTo>
                <a:lnTo>
                  <a:pt x="216817" y="368316"/>
                </a:lnTo>
                <a:lnTo>
                  <a:pt x="0" y="278773"/>
                </a:lnTo>
                <a:lnTo>
                  <a:pt x="216817" y="189231"/>
                </a:lnTo>
                <a:close/>
              </a:path>
            </a:pathLst>
          </a:custGeom>
          <a:solidFill>
            <a:srgbClr val="FFFFFF"/>
          </a:solidFill>
          <a:ln w="12700" cap="flat" cmpd="sng" algn="ctr">
            <a:noFill/>
            <a:prstDash val="solid"/>
            <a:miter lim="800000"/>
          </a:ln>
          <a:effectLst/>
        </p:spPr>
        <p:txBody>
          <a:bodyPr lIns="540000" rIns="270000" anchor="ctr">
            <a:normAutofit fontScale="92500" lnSpcReduction="20000"/>
          </a:bodyPr>
          <a:lstStyle/>
          <a:p>
            <a:pPr algn="ctr" fontAlgn="auto">
              <a:lnSpc>
                <a:spcPct val="110000"/>
              </a:lnSpc>
              <a:spcBef>
                <a:spcPts val="0"/>
              </a:spcBef>
              <a:spcAft>
                <a:spcPts val="0"/>
              </a:spcAft>
              <a:defRPr/>
            </a:pPr>
            <a:r>
              <a:rPr lang="zh-CN" altLang="en-US" sz="2400" b="1" kern="0" dirty="0">
                <a:solidFill>
                  <a:srgbClr val="333333"/>
                </a:solidFill>
                <a:latin typeface="黑体" panose="02010609060101010101" pitchFamily="49" charset="-122"/>
                <a:ea typeface="黑体" panose="02010609060101010101" pitchFamily="49" charset="-122"/>
              </a:rPr>
              <a:t>一战大发战争财</a:t>
            </a:r>
            <a:endParaRPr lang="da-DK" altLang="zh-CN" sz="2400" b="1" kern="0" dirty="0">
              <a:solidFill>
                <a:srgbClr val="333333"/>
              </a:solidFill>
              <a:latin typeface="黑体" panose="02010609060101010101" pitchFamily="49" charset="-122"/>
              <a:ea typeface="黑体" panose="02010609060101010101" pitchFamily="49" charset="-122"/>
            </a:endParaRPr>
          </a:p>
        </p:txBody>
      </p:sp>
      <p:sp>
        <p:nvSpPr>
          <p:cNvPr id="6" name="MH_SubTitle_3"/>
          <p:cNvSpPr/>
          <p:nvPr>
            <p:custDataLst>
              <p:tags r:id="rId4"/>
            </p:custDataLst>
          </p:nvPr>
        </p:nvSpPr>
        <p:spPr>
          <a:xfrm>
            <a:off x="4586605" y="1411945"/>
            <a:ext cx="4009445" cy="564356"/>
          </a:xfrm>
          <a:custGeom>
            <a:avLst/>
            <a:gdLst>
              <a:gd name="connsiteX0" fmla="*/ 216817 w 3104014"/>
              <a:gd name="connsiteY0" fmla="*/ 0 h 557547"/>
              <a:gd name="connsiteX1" fmla="*/ 2844907 w 3104014"/>
              <a:gd name="connsiteY1" fmla="*/ 0 h 557547"/>
              <a:gd name="connsiteX2" fmla="*/ 2844907 w 3104014"/>
              <a:gd name="connsiteY2" fmla="*/ 171765 h 557547"/>
              <a:gd name="connsiteX3" fmla="*/ 3104014 w 3104014"/>
              <a:gd name="connsiteY3" fmla="*/ 278774 h 557547"/>
              <a:gd name="connsiteX4" fmla="*/ 2844907 w 3104014"/>
              <a:gd name="connsiteY4" fmla="*/ 385782 h 557547"/>
              <a:gd name="connsiteX5" fmla="*/ 2844907 w 3104014"/>
              <a:gd name="connsiteY5" fmla="*/ 557547 h 557547"/>
              <a:gd name="connsiteX6" fmla="*/ 216817 w 3104014"/>
              <a:gd name="connsiteY6" fmla="*/ 557547 h 557547"/>
              <a:gd name="connsiteX7" fmla="*/ 216817 w 3104014"/>
              <a:gd name="connsiteY7" fmla="*/ 368316 h 557547"/>
              <a:gd name="connsiteX8" fmla="*/ 0 w 3104014"/>
              <a:gd name="connsiteY8" fmla="*/ 278774 h 557547"/>
              <a:gd name="connsiteX9" fmla="*/ 216817 w 3104014"/>
              <a:gd name="connsiteY9" fmla="*/ 189231 h 557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04014" h="557547">
                <a:moveTo>
                  <a:pt x="216817" y="0"/>
                </a:moveTo>
                <a:lnTo>
                  <a:pt x="2844907" y="0"/>
                </a:lnTo>
                <a:lnTo>
                  <a:pt x="2844907" y="171765"/>
                </a:lnTo>
                <a:lnTo>
                  <a:pt x="3104014" y="278774"/>
                </a:lnTo>
                <a:lnTo>
                  <a:pt x="2844907" y="385782"/>
                </a:lnTo>
                <a:lnTo>
                  <a:pt x="2844907" y="557547"/>
                </a:lnTo>
                <a:lnTo>
                  <a:pt x="216817" y="557547"/>
                </a:lnTo>
                <a:lnTo>
                  <a:pt x="216817" y="368316"/>
                </a:lnTo>
                <a:lnTo>
                  <a:pt x="0" y="278774"/>
                </a:lnTo>
                <a:lnTo>
                  <a:pt x="216817" y="189231"/>
                </a:lnTo>
                <a:close/>
              </a:path>
            </a:pathLst>
          </a:custGeom>
          <a:solidFill>
            <a:srgbClr val="FFFFFF"/>
          </a:solidFill>
          <a:ln w="12700" cap="flat" cmpd="sng" algn="ctr">
            <a:noFill/>
            <a:prstDash val="solid"/>
            <a:miter lim="800000"/>
          </a:ln>
          <a:effectLst/>
        </p:spPr>
        <p:txBody>
          <a:bodyPr lIns="540000" rIns="270000" anchor="ctr">
            <a:noAutofit/>
          </a:bodyPr>
          <a:lstStyle/>
          <a:p>
            <a:pPr algn="ctr" fontAlgn="auto">
              <a:lnSpc>
                <a:spcPct val="110000"/>
              </a:lnSpc>
              <a:spcBef>
                <a:spcPts val="0"/>
              </a:spcBef>
              <a:spcAft>
                <a:spcPts val="0"/>
              </a:spcAft>
              <a:defRPr/>
            </a:pPr>
            <a:r>
              <a:rPr lang="zh-CN" altLang="en-US" sz="2400" b="1" kern="0" dirty="0">
                <a:solidFill>
                  <a:srgbClr val="333333"/>
                </a:solidFill>
                <a:latin typeface="黑体" panose="02010609060101010101" pitchFamily="49" charset="-122"/>
                <a:ea typeface="黑体" panose="02010609060101010101" pitchFamily="49" charset="-122"/>
              </a:rPr>
              <a:t>第二次工业革命</a:t>
            </a:r>
            <a:r>
              <a:rPr lang="zh-CN" altLang="en-US" sz="2400" b="1" kern="0" dirty="0" smtClean="0">
                <a:solidFill>
                  <a:srgbClr val="333333"/>
                </a:solidFill>
                <a:latin typeface="黑体" panose="02010609060101010101" pitchFamily="49" charset="-122"/>
                <a:ea typeface="黑体" panose="02010609060101010101" pitchFamily="49" charset="-122"/>
              </a:rPr>
              <a:t>成果</a:t>
            </a:r>
            <a:endParaRPr lang="en-US" altLang="zh-CN" sz="2400" b="1" kern="0" dirty="0" smtClean="0">
              <a:solidFill>
                <a:srgbClr val="333333"/>
              </a:solidFill>
              <a:latin typeface="黑体" panose="02010609060101010101" pitchFamily="49" charset="-122"/>
              <a:ea typeface="黑体" panose="02010609060101010101" pitchFamily="49" charset="-122"/>
            </a:endParaRPr>
          </a:p>
          <a:p>
            <a:pPr algn="ctr" fontAlgn="auto">
              <a:lnSpc>
                <a:spcPct val="110000"/>
              </a:lnSpc>
              <a:spcBef>
                <a:spcPts val="0"/>
              </a:spcBef>
              <a:spcAft>
                <a:spcPts val="0"/>
              </a:spcAft>
              <a:defRPr/>
            </a:pPr>
            <a:r>
              <a:rPr lang="zh-CN" altLang="en-US" sz="2400" b="1" kern="0" dirty="0" smtClean="0">
                <a:solidFill>
                  <a:srgbClr val="333333"/>
                </a:solidFill>
                <a:latin typeface="黑体" panose="02010609060101010101" pitchFamily="49" charset="-122"/>
                <a:ea typeface="黑体" panose="02010609060101010101" pitchFamily="49" charset="-122"/>
              </a:rPr>
              <a:t>大规模</a:t>
            </a:r>
            <a:r>
              <a:rPr lang="zh-CN" altLang="en-US" sz="2400" b="1" kern="0" dirty="0">
                <a:solidFill>
                  <a:srgbClr val="333333"/>
                </a:solidFill>
                <a:latin typeface="黑体" panose="02010609060101010101" pitchFamily="49" charset="-122"/>
                <a:ea typeface="黑体" panose="02010609060101010101" pitchFamily="49" charset="-122"/>
              </a:rPr>
              <a:t>运用</a:t>
            </a:r>
            <a:endParaRPr lang="da-DK" altLang="zh-CN" sz="2400" b="1" kern="0" dirty="0">
              <a:solidFill>
                <a:srgbClr val="333333"/>
              </a:solidFill>
              <a:latin typeface="黑体" panose="02010609060101010101" pitchFamily="49" charset="-122"/>
              <a:ea typeface="黑体" panose="02010609060101010101" pitchFamily="49" charset="-122"/>
            </a:endParaRPr>
          </a:p>
        </p:txBody>
      </p:sp>
      <p:pic>
        <p:nvPicPr>
          <p:cNvPr id="8" name="图片 7" descr="九年级下册-02_副本_副本.png"/>
          <p:cNvPicPr>
            <a:picLocks noChangeAspect="1"/>
          </p:cNvPicPr>
          <p:nvPr/>
        </p:nvPicPr>
        <p:blipFill>
          <a:blip r:embed="rId5" cstate="print"/>
          <a:stretch>
            <a:fillRect/>
          </a:stretch>
        </p:blipFill>
        <p:spPr>
          <a:xfrm>
            <a:off x="541808" y="1099763"/>
            <a:ext cx="3736397" cy="3736397"/>
          </a:xfrm>
          <a:prstGeom prst="rect">
            <a:avLst/>
          </a:prstGeom>
        </p:spPr>
      </p:pic>
      <p:sp>
        <p:nvSpPr>
          <p:cNvPr id="9" name="Line 27"/>
          <p:cNvSpPr>
            <a:spLocks noChangeShapeType="1"/>
          </p:cNvSpPr>
          <p:nvPr/>
        </p:nvSpPr>
        <p:spPr bwMode="auto">
          <a:xfrm flipV="1">
            <a:off x="2713508" y="1511243"/>
            <a:ext cx="1783080" cy="365760"/>
          </a:xfrm>
          <a:prstGeom prst="line">
            <a:avLst/>
          </a:prstGeom>
          <a:noFill/>
          <a:ln w="38100">
            <a:solidFill>
              <a:srgbClr val="FF0000"/>
            </a:solidFill>
            <a:prstDash val="dash"/>
            <a:round/>
            <a:tailEnd type="triangle" w="med" len="med"/>
          </a:ln>
        </p:spPr>
        <p:txBody>
          <a:bodyPr/>
          <a:lstStyle/>
          <a:p>
            <a:endParaRPr lang="zh-CN" altLang="en-US" sz="1890">
              <a:latin typeface="黑体" panose="02010609060101010101" pitchFamily="49" charset="-122"/>
              <a:ea typeface="黑体" panose="02010609060101010101" pitchFamily="49" charset="-122"/>
            </a:endParaRPr>
          </a:p>
        </p:txBody>
      </p:sp>
      <p:sp>
        <p:nvSpPr>
          <p:cNvPr id="10" name="Line 27"/>
          <p:cNvSpPr>
            <a:spLocks noChangeShapeType="1"/>
          </p:cNvSpPr>
          <p:nvPr/>
        </p:nvSpPr>
        <p:spPr bwMode="auto">
          <a:xfrm flipV="1">
            <a:off x="2336318" y="2494223"/>
            <a:ext cx="2171700" cy="800100"/>
          </a:xfrm>
          <a:prstGeom prst="line">
            <a:avLst/>
          </a:prstGeom>
          <a:noFill/>
          <a:ln w="38100">
            <a:solidFill>
              <a:srgbClr val="FF0000"/>
            </a:solidFill>
            <a:prstDash val="dash"/>
            <a:round/>
            <a:tailEnd type="triangle" w="med" len="med"/>
          </a:ln>
        </p:spPr>
        <p:txBody>
          <a:bodyPr/>
          <a:lstStyle/>
          <a:p>
            <a:pPr>
              <a:buFont typeface="Arial" panose="020B0604020202020204" pitchFamily="34" charset="0"/>
              <a:buChar char="•"/>
            </a:pPr>
            <a:endParaRPr lang="zh-CN" altLang="en-US" sz="1890">
              <a:latin typeface="黑体" panose="02010609060101010101" pitchFamily="49" charset="-122"/>
              <a:ea typeface="黑体" panose="02010609060101010101" pitchFamily="49" charset="-122"/>
            </a:endParaRPr>
          </a:p>
        </p:txBody>
      </p:sp>
      <p:sp>
        <p:nvSpPr>
          <p:cNvPr id="11" name="Line 27"/>
          <p:cNvSpPr>
            <a:spLocks noChangeShapeType="1"/>
          </p:cNvSpPr>
          <p:nvPr/>
        </p:nvSpPr>
        <p:spPr bwMode="auto">
          <a:xfrm flipV="1">
            <a:off x="3673628" y="3362903"/>
            <a:ext cx="971550" cy="468630"/>
          </a:xfrm>
          <a:prstGeom prst="line">
            <a:avLst/>
          </a:prstGeom>
          <a:noFill/>
          <a:ln w="38100">
            <a:solidFill>
              <a:srgbClr val="FF0000"/>
            </a:solidFill>
            <a:prstDash val="dash"/>
            <a:round/>
            <a:tailEnd type="triangle" w="med" len="med"/>
          </a:ln>
        </p:spPr>
        <p:txBody>
          <a:bodyPr/>
          <a:lstStyle/>
          <a:p>
            <a:endParaRPr lang="zh-CN" altLang="en-US" sz="1890">
              <a:latin typeface="黑体" panose="02010609060101010101" pitchFamily="49" charset="-122"/>
              <a:ea typeface="黑体" panose="02010609060101010101" pitchFamily="49" charset="-122"/>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down)">
                                      <p:cBhvr>
                                        <p:cTn id="12" dur="500"/>
                                        <p:tgtEl>
                                          <p:spTgt spid="9"/>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Effect transition="in" filter="wipe(left)">
                                      <p:cBhvr>
                                        <p:cTn id="16" dur="500"/>
                                        <p:tgtEl>
                                          <p:spTgt spid="6">
                                            <p:txEl>
                                              <p:pRg st="0" end="0"/>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wipe(left)">
                                      <p:cBhvr>
                                        <p:cTn id="19" dur="500"/>
                                        <p:tgtEl>
                                          <p:spTgt spid="6">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5">
                                            <p:txEl>
                                              <p:pRg st="0" end="0"/>
                                            </p:txEl>
                                          </p:spTgt>
                                        </p:tgtEl>
                                        <p:attrNameLst>
                                          <p:attrName>style.visibility</p:attrName>
                                        </p:attrNameLst>
                                      </p:cBhvr>
                                      <p:to>
                                        <p:strVal val="visible"/>
                                      </p:to>
                                    </p:set>
                                    <p:animEffect transition="in" filter="wipe(left)">
                                      <p:cBhvr>
                                        <p:cTn id="28" dur="500"/>
                                        <p:tgtEl>
                                          <p:spTgt spid="5">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500"/>
                            </p:stCondLst>
                            <p:childTnLst>
                              <p:par>
                                <p:cTn id="35" presetID="22" presetClass="entr" presetSubtype="8" fill="hold" nodeType="after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animEffect transition="in" filter="wipe(left)">
                                      <p:cBhvr>
                                        <p:cTn id="37" dur="500"/>
                                        <p:tgtEl>
                                          <p:spTgt spid="4">
                                            <p:txEl>
                                              <p:pRg st="0" end="0"/>
                                            </p:txEl>
                                          </p:spTgt>
                                        </p:tgtEl>
                                      </p:cBhvr>
                                    </p:animEffect>
                                  </p:childTnLst>
                                </p:cTn>
                              </p:par>
                              <p:par>
                                <p:cTn id="38" presetID="22" presetClass="entr" presetSubtype="8" fill="hold" nodeType="withEffect">
                                  <p:stCondLst>
                                    <p:cond delay="0"/>
                                  </p:stCondLst>
                                  <p:childTnLst>
                                    <p:set>
                                      <p:cBhvr>
                                        <p:cTn id="39" dur="1" fill="hold">
                                          <p:stCondLst>
                                            <p:cond delay="0"/>
                                          </p:stCondLst>
                                        </p:cTn>
                                        <p:tgtEl>
                                          <p:spTgt spid="4">
                                            <p:txEl>
                                              <p:pRg st="1" end="1"/>
                                            </p:txEl>
                                          </p:spTgt>
                                        </p:tgtEl>
                                        <p:attrNameLst>
                                          <p:attrName>style.visibility</p:attrName>
                                        </p:attrNameLst>
                                      </p:cBhvr>
                                      <p:to>
                                        <p:strVal val="visible"/>
                                      </p:to>
                                    </p:set>
                                    <p:animEffect transition="in" filter="wipe(left)">
                                      <p:cBhvr>
                                        <p:cTn id="40"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黑体" panose="02010609060101010101" pitchFamily="49" charset="-122"/>
              <a:ea typeface="黑体" panose="02010609060101010101" pitchFamily="49" charset="-122"/>
            </a:endParaRPr>
          </a:p>
        </p:txBody>
      </p:sp>
      <p:sp>
        <p:nvSpPr>
          <p:cNvPr id="2" name="文本框 1"/>
          <p:cNvSpPr txBox="1"/>
          <p:nvPr/>
        </p:nvSpPr>
        <p:spPr>
          <a:xfrm>
            <a:off x="3103030" y="704215"/>
            <a:ext cx="3909377" cy="523220"/>
          </a:xfrm>
          <a:prstGeom prst="rect">
            <a:avLst/>
          </a:prstGeom>
          <a:noFill/>
        </p:spPr>
        <p:txBody>
          <a:bodyPr wrap="square" rtlCol="0">
            <a:spAutoFit/>
          </a:bodyPr>
          <a:lstStyle/>
          <a:p>
            <a:r>
              <a:rPr lang="zh-CN" altLang="en-US" sz="2800" b="1" dirty="0">
                <a:latin typeface="黑体" panose="02010609060101010101" pitchFamily="49" charset="-122"/>
                <a:ea typeface="黑体" panose="02010609060101010101" pitchFamily="49" charset="-122"/>
              </a:rPr>
              <a:t>繁荣下隐藏的危机</a:t>
            </a:r>
            <a:endParaRPr lang="zh-CN" altLang="en-US" sz="2800" b="1" dirty="0">
              <a:latin typeface="黑体" panose="02010609060101010101" pitchFamily="49" charset="-122"/>
              <a:ea typeface="黑体" panose="02010609060101010101" pitchFamily="49" charset="-122"/>
            </a:endParaRPr>
          </a:p>
        </p:txBody>
      </p:sp>
      <p:pic>
        <p:nvPicPr>
          <p:cNvPr id="3" name="图片 3" descr="工厂与工资"/>
          <p:cNvPicPr>
            <a:picLocks noChangeAspect="1"/>
          </p:cNvPicPr>
          <p:nvPr>
            <p:custDataLst>
              <p:tags r:id="rId2"/>
            </p:custDataLst>
          </p:nvPr>
        </p:nvPicPr>
        <p:blipFill>
          <a:blip r:embed="rId3" cstate="print"/>
          <a:stretch>
            <a:fillRect/>
          </a:stretch>
        </p:blipFill>
        <p:spPr>
          <a:xfrm>
            <a:off x="645476" y="1339661"/>
            <a:ext cx="3876416" cy="2317308"/>
          </a:xfrm>
          <a:prstGeom prst="rect">
            <a:avLst/>
          </a:prstGeom>
          <a:noFill/>
          <a:ln w="9525">
            <a:noFill/>
          </a:ln>
        </p:spPr>
      </p:pic>
      <p:sp>
        <p:nvSpPr>
          <p:cNvPr id="4" name="椭圆 3"/>
          <p:cNvSpPr/>
          <p:nvPr/>
        </p:nvSpPr>
        <p:spPr>
          <a:xfrm>
            <a:off x="755576" y="3656969"/>
            <a:ext cx="1268170" cy="1179191"/>
          </a:xfrm>
          <a:prstGeom prst="ellipse">
            <a:avLst/>
          </a:prstGeom>
          <a:gradFill>
            <a:gsLst>
              <a:gs pos="0">
                <a:schemeClr val="accent5">
                  <a:satMod val="103000"/>
                  <a:lumMod val="102000"/>
                  <a:tint val="94000"/>
                  <a:alpha val="22000"/>
                </a:schemeClr>
              </a:gs>
              <a:gs pos="50000">
                <a:schemeClr val="accent5">
                  <a:satMod val="110000"/>
                  <a:lumMod val="100000"/>
                  <a:shade val="100000"/>
                  <a:alpha val="57000"/>
                </a:schemeClr>
              </a:gs>
              <a:gs pos="100000">
                <a:schemeClr val="accent5">
                  <a:lumMod val="99000"/>
                  <a:satMod val="120000"/>
                  <a:shade val="78000"/>
                  <a:alpha val="19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5" name="文本框 4"/>
          <p:cNvSpPr txBox="1"/>
          <p:nvPr/>
        </p:nvSpPr>
        <p:spPr>
          <a:xfrm>
            <a:off x="4860032" y="4050686"/>
            <a:ext cx="3745868" cy="641714"/>
          </a:xfrm>
          <a:prstGeom prst="rect">
            <a:avLst/>
          </a:prstGeom>
          <a:noFill/>
        </p:spPr>
        <p:txBody>
          <a:bodyPr wrap="square">
            <a:spAutoFit/>
          </a:bodyPr>
          <a:lstStyle/>
          <a:p>
            <a:pPr algn="ctr">
              <a:lnSpc>
                <a:spcPct val="130000"/>
              </a:lnSpc>
            </a:pPr>
            <a:r>
              <a:rPr lang="zh-CN" altLang="en-US" sz="3200" b="1" dirty="0">
                <a:solidFill>
                  <a:srgbClr val="FF0000"/>
                </a:solidFill>
                <a:latin typeface="黑体" panose="02010609060101010101" pitchFamily="49" charset="-122"/>
                <a:ea typeface="黑体" panose="02010609060101010101" pitchFamily="49" charset="-122"/>
                <a:sym typeface="+mn-ea"/>
              </a:rPr>
              <a:t>     贫富差距加大</a:t>
            </a:r>
            <a:endParaRPr lang="zh-CN" altLang="en-US" sz="3200" b="1" dirty="0">
              <a:solidFill>
                <a:srgbClr val="FF0000"/>
              </a:solidFill>
              <a:latin typeface="黑体" panose="02010609060101010101" pitchFamily="49" charset="-122"/>
              <a:ea typeface="黑体" panose="02010609060101010101" pitchFamily="49" charset="-122"/>
              <a:sym typeface="+mn-ea"/>
            </a:endParaRPr>
          </a:p>
        </p:txBody>
      </p:sp>
      <p:sp>
        <p:nvSpPr>
          <p:cNvPr id="6" name="文本框 5"/>
          <p:cNvSpPr txBox="1"/>
          <p:nvPr/>
        </p:nvSpPr>
        <p:spPr>
          <a:xfrm>
            <a:off x="2114597" y="3363838"/>
            <a:ext cx="864704" cy="1569660"/>
          </a:xfrm>
          <a:prstGeom prst="rect">
            <a:avLst/>
          </a:prstGeom>
          <a:noFill/>
        </p:spPr>
        <p:txBody>
          <a:bodyPr wrap="square">
            <a:spAutoFit/>
          </a:bodyPr>
          <a:lstStyle/>
          <a:p>
            <a:r>
              <a:rPr lang="en-US" altLang="zh-CN" sz="9600" b="1" dirty="0">
                <a:solidFill>
                  <a:srgbClr val="FF0000"/>
                </a:solidFill>
                <a:latin typeface="黑体" panose="02010609060101010101" pitchFamily="49" charset="-122"/>
                <a:ea typeface="黑体" panose="02010609060101010101" pitchFamily="49" charset="-122"/>
                <a:sym typeface="+mn-ea"/>
              </a:rPr>
              <a:t>› </a:t>
            </a:r>
            <a:endParaRPr lang="zh-CN" altLang="en-US" sz="9600" dirty="0">
              <a:latin typeface="黑体" panose="02010609060101010101" pitchFamily="49" charset="-122"/>
              <a:ea typeface="黑体" panose="02010609060101010101" pitchFamily="49" charset="-122"/>
            </a:endParaRPr>
          </a:p>
        </p:txBody>
      </p:sp>
      <p:grpSp>
        <p:nvGrpSpPr>
          <p:cNvPr id="8" name="组合 15"/>
          <p:cNvGrpSpPr/>
          <p:nvPr/>
        </p:nvGrpSpPr>
        <p:grpSpPr>
          <a:xfrm>
            <a:off x="2937031" y="3957593"/>
            <a:ext cx="802252" cy="758651"/>
            <a:chOff x="4389" y="4980"/>
            <a:chExt cx="1656" cy="1656"/>
          </a:xfrm>
        </p:grpSpPr>
        <p:sp>
          <p:nvSpPr>
            <p:cNvPr id="9" name="椭圆 8"/>
            <p:cNvSpPr/>
            <p:nvPr/>
          </p:nvSpPr>
          <p:spPr>
            <a:xfrm>
              <a:off x="4389" y="4980"/>
              <a:ext cx="1656" cy="165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0" name="文本框 9"/>
            <p:cNvSpPr txBox="1"/>
            <p:nvPr/>
          </p:nvSpPr>
          <p:spPr>
            <a:xfrm>
              <a:off x="4449" y="5300"/>
              <a:ext cx="1334" cy="806"/>
            </a:xfrm>
            <a:prstGeom prst="rect">
              <a:avLst/>
            </a:prstGeom>
            <a:noFill/>
          </p:spPr>
          <p:txBody>
            <a:bodyPr wrap="none" rtlCol="0">
              <a:spAutoFit/>
            </a:bodyPr>
            <a:lstStyle/>
            <a:p>
              <a:pPr algn="l"/>
              <a:r>
                <a:rPr lang="zh-CN" altLang="en-US"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rPr>
                <a:t>消费</a:t>
              </a:r>
              <a:endParaRPr lang="zh-CN" altLang="en-US"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endParaRPr>
            </a:p>
          </p:txBody>
        </p:sp>
      </p:grpSp>
      <p:sp>
        <p:nvSpPr>
          <p:cNvPr id="11" name="文本框 4"/>
          <p:cNvSpPr txBox="1"/>
          <p:nvPr/>
        </p:nvSpPr>
        <p:spPr>
          <a:xfrm>
            <a:off x="5057719" y="1377531"/>
            <a:ext cx="3690745" cy="2339102"/>
          </a:xfrm>
          <a:prstGeom prst="rect">
            <a:avLst/>
          </a:prstGeom>
          <a:noFill/>
          <a:ln w="9525">
            <a:noFill/>
          </a:ln>
        </p:spPr>
        <p:txBody>
          <a:bodyPr wrap="square" anchor="t">
            <a:spAutoFit/>
          </a:bodyPr>
          <a:lstStyle/>
          <a:p>
            <a:pPr>
              <a:spcBef>
                <a:spcPct val="50000"/>
              </a:spcBef>
            </a:pP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1920</a:t>
            </a:r>
            <a:r>
              <a:rPr lang="zh-CN" altLang="en-US" sz="1600" dirty="0">
                <a:solidFill>
                  <a:schemeClr val="tx1">
                    <a:lumMod val="50000"/>
                  </a:schemeClr>
                </a:solidFill>
                <a:latin typeface="黑体" panose="02010609060101010101" pitchFamily="49" charset="-122"/>
                <a:ea typeface="黑体" panose="02010609060101010101" pitchFamily="49" charset="-122"/>
              </a:rPr>
              <a:t>年到</a:t>
            </a: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1929</a:t>
            </a:r>
            <a:r>
              <a:rPr lang="zh-CN" altLang="en-US" sz="1600" dirty="0">
                <a:solidFill>
                  <a:schemeClr val="tx1">
                    <a:lumMod val="50000"/>
                  </a:schemeClr>
                </a:solidFill>
                <a:latin typeface="黑体" panose="02010609060101010101" pitchFamily="49" charset="-122"/>
                <a:ea typeface="黑体" panose="02010609060101010101" pitchFamily="49" charset="-122"/>
              </a:rPr>
              <a:t>年，美国工业生产增长了</a:t>
            </a:r>
            <a:endParaRPr lang="zh-CN" altLang="en-US" sz="1600" dirty="0">
              <a:solidFill>
                <a:schemeClr val="tx1">
                  <a:lumMod val="50000"/>
                </a:schemeClr>
              </a:solidFill>
              <a:latin typeface="黑体" panose="02010609060101010101" pitchFamily="49" charset="-122"/>
              <a:ea typeface="黑体" panose="02010609060101010101" pitchFamily="49" charset="-122"/>
            </a:endParaRPr>
          </a:p>
          <a:p>
            <a:pPr>
              <a:spcBef>
                <a:spcPct val="50000"/>
              </a:spcBef>
            </a:pP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55%</a:t>
            </a:r>
            <a:r>
              <a:rPr lang="zh-CN" altLang="en-US" sz="1600" dirty="0">
                <a:solidFill>
                  <a:schemeClr val="tx1">
                    <a:lumMod val="50000"/>
                  </a:schemeClr>
                </a:solidFill>
                <a:latin typeface="黑体" panose="02010609060101010101" pitchFamily="49" charset="-122"/>
                <a:ea typeface="黑体" panose="02010609060101010101" pitchFamily="49" charset="-122"/>
              </a:rPr>
              <a:t>，而工人工资仅增长</a:t>
            </a: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1600" dirty="0">
                <a:solidFill>
                  <a:schemeClr val="tx1">
                    <a:lumMod val="50000"/>
                  </a:schemeClr>
                </a:solidFill>
                <a:latin typeface="黑体" panose="02010609060101010101" pitchFamily="49" charset="-122"/>
                <a:ea typeface="黑体" panose="02010609060101010101" pitchFamily="49" charset="-122"/>
              </a:rPr>
              <a:t>。农业工人</a:t>
            </a:r>
            <a:endParaRPr lang="zh-CN" altLang="en-US" sz="1600" dirty="0">
              <a:solidFill>
                <a:schemeClr val="tx1">
                  <a:lumMod val="50000"/>
                </a:schemeClr>
              </a:solidFill>
              <a:latin typeface="黑体" panose="02010609060101010101" pitchFamily="49" charset="-122"/>
              <a:ea typeface="黑体" panose="02010609060101010101" pitchFamily="49" charset="-122"/>
            </a:endParaRPr>
          </a:p>
          <a:p>
            <a:pPr>
              <a:spcBef>
                <a:spcPct val="50000"/>
              </a:spcBef>
            </a:pPr>
            <a:r>
              <a:rPr lang="zh-CN" altLang="en-US" sz="1600" dirty="0">
                <a:solidFill>
                  <a:schemeClr val="tx1">
                    <a:lumMod val="50000"/>
                  </a:schemeClr>
                </a:solidFill>
                <a:latin typeface="黑体" panose="02010609060101010101" pitchFamily="49" charset="-122"/>
                <a:ea typeface="黑体" panose="02010609060101010101" pitchFamily="49" charset="-122"/>
              </a:rPr>
              <a:t>的工资还不到非农业工人工资的</a:t>
            </a: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40%</a:t>
            </a:r>
            <a:r>
              <a:rPr lang="zh-CN" altLang="en-US" sz="1600" dirty="0">
                <a:solidFill>
                  <a:schemeClr val="tx1">
                    <a:lumMod val="50000"/>
                  </a:schemeClr>
                </a:solidFill>
                <a:latin typeface="黑体" panose="02010609060101010101" pitchFamily="49" charset="-122"/>
                <a:ea typeface="黑体" panose="02010609060101010101" pitchFamily="49" charset="-122"/>
              </a:rPr>
              <a:t>。</a:t>
            </a:r>
            <a:endParaRPr lang="zh-CN" altLang="en-US" sz="1600" dirty="0">
              <a:solidFill>
                <a:schemeClr val="tx1">
                  <a:lumMod val="50000"/>
                </a:schemeClr>
              </a:solidFill>
              <a:latin typeface="黑体" panose="02010609060101010101" pitchFamily="49" charset="-122"/>
              <a:ea typeface="黑体" panose="02010609060101010101" pitchFamily="49" charset="-122"/>
            </a:endParaRPr>
          </a:p>
          <a:p>
            <a:pPr>
              <a:spcBef>
                <a:spcPct val="50000"/>
              </a:spcBef>
            </a:pPr>
            <a:r>
              <a:rPr lang="zh-CN" altLang="en-US" sz="1600" dirty="0">
                <a:solidFill>
                  <a:schemeClr val="tx1">
                    <a:lumMod val="50000"/>
                  </a:schemeClr>
                </a:solidFill>
                <a:latin typeface="黑体" panose="02010609060101010101" pitchFamily="49" charset="-122"/>
                <a:ea typeface="黑体" panose="02010609060101010101" pitchFamily="49" charset="-122"/>
              </a:rPr>
              <a:t>到</a:t>
            </a: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1929</a:t>
            </a:r>
            <a:r>
              <a:rPr lang="zh-CN" altLang="en-US" sz="1600" dirty="0">
                <a:solidFill>
                  <a:schemeClr val="tx1">
                    <a:lumMod val="50000"/>
                  </a:schemeClr>
                </a:solidFill>
                <a:latin typeface="黑体" panose="02010609060101010101" pitchFamily="49" charset="-122"/>
                <a:ea typeface="黑体" panose="02010609060101010101" pitchFamily="49" charset="-122"/>
              </a:rPr>
              <a:t>年，国家财富的</a:t>
            </a: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3/5</a:t>
            </a:r>
            <a:r>
              <a:rPr lang="zh-CN" altLang="en-US" sz="1600" dirty="0">
                <a:solidFill>
                  <a:schemeClr val="tx1">
                    <a:lumMod val="50000"/>
                  </a:schemeClr>
                </a:solidFill>
                <a:latin typeface="黑体" panose="02010609060101010101" pitchFamily="49" charset="-122"/>
                <a:ea typeface="黑体" panose="02010609060101010101" pitchFamily="49" charset="-122"/>
              </a:rPr>
              <a:t>由只占人口总</a:t>
            </a:r>
            <a:endParaRPr lang="zh-CN" altLang="en-US" sz="1600" dirty="0">
              <a:solidFill>
                <a:schemeClr val="tx1">
                  <a:lumMod val="50000"/>
                </a:schemeClr>
              </a:solidFill>
              <a:latin typeface="黑体" panose="02010609060101010101" pitchFamily="49" charset="-122"/>
              <a:ea typeface="黑体" panose="02010609060101010101" pitchFamily="49" charset="-122"/>
            </a:endParaRPr>
          </a:p>
          <a:p>
            <a:pPr>
              <a:spcBef>
                <a:spcPct val="50000"/>
              </a:spcBef>
            </a:pPr>
            <a:r>
              <a:rPr lang="zh-CN" altLang="en-US" sz="1600" dirty="0">
                <a:solidFill>
                  <a:schemeClr val="tx1">
                    <a:lumMod val="50000"/>
                  </a:schemeClr>
                </a:solidFill>
                <a:latin typeface="黑体" panose="02010609060101010101" pitchFamily="49" charset="-122"/>
                <a:ea typeface="黑体" panose="02010609060101010101" pitchFamily="49" charset="-122"/>
              </a:rPr>
              <a:t>数</a:t>
            </a:r>
            <a:r>
              <a:rPr lang="en-US" altLang="zh-CN" sz="16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1600" dirty="0">
                <a:solidFill>
                  <a:schemeClr val="tx1">
                    <a:lumMod val="50000"/>
                  </a:schemeClr>
                </a:solidFill>
                <a:latin typeface="黑体" panose="02010609060101010101" pitchFamily="49" charset="-122"/>
                <a:ea typeface="黑体" panose="02010609060101010101" pitchFamily="49" charset="-122"/>
              </a:rPr>
              <a:t>的人拥有。</a:t>
            </a:r>
            <a:endParaRPr lang="zh-CN" altLang="en-US" sz="1600" dirty="0">
              <a:solidFill>
                <a:schemeClr val="tx1">
                  <a:lumMod val="50000"/>
                </a:schemeClr>
              </a:solidFill>
              <a:latin typeface="黑体" panose="02010609060101010101" pitchFamily="49" charset="-122"/>
              <a:ea typeface="黑体" panose="02010609060101010101" pitchFamily="49" charset="-122"/>
            </a:endParaRPr>
          </a:p>
          <a:p>
            <a:pPr>
              <a:spcBef>
                <a:spcPct val="50000"/>
              </a:spcBef>
            </a:pPr>
            <a:r>
              <a:rPr lang="en-US" altLang="zh-CN"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a:t>
            </a:r>
            <a:r>
              <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美</a:t>
            </a:r>
            <a:r>
              <a:rPr lang="en-US" altLang="zh-CN"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a:t>
            </a:r>
            <a:r>
              <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斯塔夫里阿诺斯</a:t>
            </a:r>
            <a:r>
              <a:rPr lang="en-US" altLang="zh-CN"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a:t>
            </a:r>
            <a:r>
              <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全球通史</a:t>
            </a:r>
            <a:r>
              <a:rPr lang="en-US" altLang="zh-CN"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a:t>
            </a:r>
            <a:r>
              <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第</a:t>
            </a:r>
            <a:r>
              <a:rPr lang="en-US" altLang="zh-CN" sz="12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7</a:t>
            </a:r>
            <a:r>
              <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版</a:t>
            </a:r>
            <a:r>
              <a:rPr lang="en-US" altLang="zh-CN" sz="1200" dirty="0">
                <a:solidFill>
                  <a:schemeClr val="tx1">
                    <a:lumMod val="50000"/>
                  </a:schemeClr>
                </a:solidFill>
                <a:latin typeface="黑体" panose="02010609060101010101" pitchFamily="49" charset="-122"/>
                <a:ea typeface="黑体" panose="02010609060101010101" pitchFamily="49" charset="-122"/>
                <a:cs typeface="Times New Roman" panose="02020603050405020304" pitchFamily="18" charset="0"/>
              </a:rPr>
              <a:t>696</a:t>
            </a:r>
            <a:r>
              <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rPr>
              <a:t>页</a:t>
            </a:r>
            <a:endParaRPr lang="zh-CN" altLang="en-US" sz="1200" dirty="0">
              <a:solidFill>
                <a:schemeClr val="tx1">
                  <a:lumMod val="50000"/>
                </a:schemeClr>
              </a:solidFill>
              <a:latin typeface="黑体" panose="02010609060101010101" pitchFamily="49" charset="-122"/>
              <a:ea typeface="黑体" panose="02010609060101010101" pitchFamily="49" charset="-122"/>
              <a:cs typeface="楷体_GB2312" panose="02010609030101010101" pitchFamily="49" charset="-122"/>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ppt_x"/>
                                          </p:val>
                                        </p:tav>
                                        <p:tav tm="100000">
                                          <p:val>
                                            <p:strVal val="#ppt_x"/>
                                          </p:val>
                                        </p:tav>
                                      </p:tavLst>
                                    </p:anim>
                                    <p:anim calcmode="lin" valueType="num">
                                      <p:cBhvr additive="base">
                                        <p:cTn id="1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ppt_x"/>
                                          </p:val>
                                        </p:tav>
                                        <p:tav tm="100000">
                                          <p:val>
                                            <p:strVal val="#ppt_x"/>
                                          </p:val>
                                        </p:tav>
                                      </p:tavLst>
                                    </p:anim>
                                    <p:anim calcmode="lin" valueType="num">
                                      <p:cBhvr additive="base">
                                        <p:cTn id="2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5" descr="C:\Users\Administrator.WPF91EMJGGAG7Z5\Desktop\timg (2).jpgtimg (2)"/>
          <p:cNvPicPr>
            <a:picLocks noChangeAspect="1" noChangeArrowheads="1"/>
          </p:cNvPicPr>
          <p:nvPr/>
        </p:nvPicPr>
        <p:blipFill>
          <a:blip r:embed="rId1" cstate="print">
            <a:clrChange>
              <a:clrFrom>
                <a:srgbClr val="FFFFFF">
                  <a:alpha val="100000"/>
                </a:srgbClr>
              </a:clrFrom>
              <a:clrTo>
                <a:srgbClr val="FFFFFF">
                  <a:alpha val="100000"/>
                  <a:alpha val="0"/>
                </a:srgbClr>
              </a:clrTo>
            </a:clrChange>
          </a:blip>
          <a:srcRect/>
          <a:stretch>
            <a:fillRect/>
          </a:stretch>
        </p:blipFill>
        <p:spPr bwMode="auto">
          <a:xfrm>
            <a:off x="3867151" y="2204086"/>
            <a:ext cx="1328261" cy="1097756"/>
          </a:xfrm>
          <a:prstGeom prst="rect">
            <a:avLst/>
          </a:prstGeom>
          <a:effectLst>
            <a:outerShdw blurRad="63500" sx="102000" sy="102000" algn="ctr" rotWithShape="0">
              <a:prstClr val="black">
                <a:alpha val="40000"/>
              </a:prstClr>
            </a:outerShdw>
          </a:effectLst>
        </p:spPr>
      </p:pic>
      <p:sp>
        <p:nvSpPr>
          <p:cNvPr id="14339" name="Text Box 5"/>
          <p:cNvSpPr txBox="1"/>
          <p:nvPr/>
        </p:nvSpPr>
        <p:spPr>
          <a:xfrm>
            <a:off x="3974069" y="3193019"/>
            <a:ext cx="1134665" cy="461665"/>
          </a:xfrm>
          <a:prstGeom prst="rect">
            <a:avLst/>
          </a:prstGeom>
          <a:noFill/>
          <a:ln w="12700">
            <a:noFill/>
          </a:ln>
        </p:spPr>
        <p:txBody>
          <a:bodyPr>
            <a:spAutoFit/>
          </a:bodyPr>
          <a:lstStyle/>
          <a:p>
            <a:pPr algn="ctr">
              <a:spcBef>
                <a:spcPct val="50000"/>
              </a:spcBef>
            </a:pPr>
            <a:r>
              <a:rPr lang="zh-CN" altLang="en-US" sz="2400" dirty="0">
                <a:latin typeface="黑体" panose="02010609060101010101" pitchFamily="49" charset="-122"/>
                <a:ea typeface="黑体" panose="02010609060101010101" pitchFamily="49" charset="-122"/>
              </a:rPr>
              <a:t>市场</a:t>
            </a:r>
            <a:endParaRPr lang="zh-CN" altLang="en-US" sz="2400" dirty="0">
              <a:latin typeface="黑体" panose="02010609060101010101" pitchFamily="49" charset="-122"/>
              <a:ea typeface="黑体" panose="02010609060101010101" pitchFamily="49" charset="-122"/>
            </a:endParaRPr>
          </a:p>
        </p:txBody>
      </p:sp>
      <p:grpSp>
        <p:nvGrpSpPr>
          <p:cNvPr id="3" name="组合 116"/>
          <p:cNvGrpSpPr/>
          <p:nvPr/>
        </p:nvGrpSpPr>
        <p:grpSpPr>
          <a:xfrm>
            <a:off x="123825" y="1591628"/>
            <a:ext cx="1797844" cy="2109594"/>
            <a:chOff x="7006208" y="2204864"/>
            <a:chExt cx="2137792" cy="2509051"/>
          </a:xfrm>
        </p:grpSpPr>
        <p:pic>
          <p:nvPicPr>
            <p:cNvPr id="14384" name="Picture 4"/>
            <p:cNvPicPr>
              <a:picLocks noChangeAspect="1"/>
            </p:cNvPicPr>
            <p:nvPr/>
          </p:nvPicPr>
          <p:blipFill>
            <a:blip r:embed="rId2" cstate="print">
              <a:clrChange>
                <a:clrFrom>
                  <a:srgbClr val="FFFFFF"/>
                </a:clrFrom>
                <a:clrTo>
                  <a:srgbClr val="FFFFFF">
                    <a:alpha val="0"/>
                  </a:srgbClr>
                </a:clrTo>
              </a:clrChange>
            </a:blip>
            <a:srcRect/>
            <a:stretch>
              <a:fillRect/>
            </a:stretch>
          </p:blipFill>
          <p:spPr>
            <a:xfrm>
              <a:off x="7006208" y="2204864"/>
              <a:ext cx="2137792" cy="1905000"/>
            </a:xfrm>
            <a:prstGeom prst="rect">
              <a:avLst/>
            </a:prstGeom>
            <a:noFill/>
            <a:ln w="9525">
              <a:noFill/>
            </a:ln>
          </p:spPr>
        </p:pic>
        <p:sp>
          <p:nvSpPr>
            <p:cNvPr id="14385" name="Text Box 7"/>
            <p:cNvSpPr txBox="1"/>
            <p:nvPr/>
          </p:nvSpPr>
          <p:spPr>
            <a:xfrm>
              <a:off x="7254114" y="4109925"/>
              <a:ext cx="1399013" cy="603990"/>
            </a:xfrm>
            <a:prstGeom prst="rect">
              <a:avLst/>
            </a:prstGeom>
            <a:solidFill>
              <a:schemeClr val="bg1"/>
            </a:solidFill>
            <a:ln w="12700">
              <a:noFill/>
            </a:ln>
          </p:spPr>
          <p:txBody>
            <a:bodyPr>
              <a:spAutoFit/>
            </a:bodyPr>
            <a:lstStyle/>
            <a:p>
              <a:pPr>
                <a:spcBef>
                  <a:spcPct val="50000"/>
                </a:spcBef>
              </a:pPr>
              <a:r>
                <a:rPr lang="zh-CN" altLang="en-US" sz="2700" dirty="0">
                  <a:latin typeface="黑体" panose="02010609060101010101" pitchFamily="49" charset="-122"/>
                  <a:ea typeface="黑体" panose="02010609060101010101" pitchFamily="49" charset="-122"/>
                </a:rPr>
                <a:t> 企业</a:t>
              </a:r>
              <a:endParaRPr lang="zh-CN" altLang="en-US" sz="2700" dirty="0">
                <a:latin typeface="黑体" panose="02010609060101010101" pitchFamily="49" charset="-122"/>
                <a:ea typeface="黑体" panose="02010609060101010101" pitchFamily="49" charset="-122"/>
              </a:endParaRPr>
            </a:p>
          </p:txBody>
        </p:sp>
      </p:grpSp>
      <p:grpSp>
        <p:nvGrpSpPr>
          <p:cNvPr id="5" name="组合 117"/>
          <p:cNvGrpSpPr/>
          <p:nvPr/>
        </p:nvGrpSpPr>
        <p:grpSpPr>
          <a:xfrm>
            <a:off x="7748112" y="2270283"/>
            <a:ext cx="1181576" cy="1160466"/>
            <a:chOff x="0" y="3040062"/>
            <a:chExt cx="1224136" cy="1203736"/>
          </a:xfrm>
        </p:grpSpPr>
        <p:sp>
          <p:nvSpPr>
            <p:cNvPr id="14380" name="Text Box 3"/>
            <p:cNvSpPr txBox="1"/>
            <p:nvPr/>
          </p:nvSpPr>
          <p:spPr>
            <a:xfrm>
              <a:off x="0" y="3717032"/>
              <a:ext cx="1224136" cy="526766"/>
            </a:xfrm>
            <a:prstGeom prst="rect">
              <a:avLst/>
            </a:prstGeom>
            <a:solidFill>
              <a:schemeClr val="bg1"/>
            </a:solidFill>
            <a:ln w="12700">
              <a:noFill/>
            </a:ln>
          </p:spPr>
          <p:txBody>
            <a:bodyPr>
              <a:spAutoFit/>
            </a:bodyPr>
            <a:lstStyle/>
            <a:p>
              <a:pPr>
                <a:spcBef>
                  <a:spcPct val="50000"/>
                </a:spcBef>
              </a:pPr>
              <a:r>
                <a:rPr lang="zh-CN" altLang="en-US" sz="2700" dirty="0">
                  <a:latin typeface="黑体" panose="02010609060101010101" pitchFamily="49" charset="-122"/>
                  <a:ea typeface="黑体" panose="02010609060101010101" pitchFamily="49" charset="-122"/>
                </a:rPr>
                <a:t> 民众</a:t>
              </a:r>
              <a:endParaRPr lang="zh-CN" altLang="en-US" sz="2700" dirty="0">
                <a:latin typeface="黑体" panose="02010609060101010101" pitchFamily="49" charset="-122"/>
                <a:ea typeface="黑体" panose="02010609060101010101" pitchFamily="49" charset="-122"/>
              </a:endParaRPr>
            </a:p>
          </p:txBody>
        </p:sp>
        <p:grpSp>
          <p:nvGrpSpPr>
            <p:cNvPr id="6" name="组合 113"/>
            <p:cNvGrpSpPr/>
            <p:nvPr/>
          </p:nvGrpSpPr>
          <p:grpSpPr>
            <a:xfrm>
              <a:off x="0" y="3040062"/>
              <a:ext cx="1047328" cy="777875"/>
              <a:chOff x="6946453" y="-1013991"/>
              <a:chExt cx="1047328" cy="777875"/>
            </a:xfrm>
          </p:grpSpPr>
          <p:pic>
            <p:nvPicPr>
              <p:cNvPr id="14382" name="Picture 7" descr="MCj04316400000[1]"/>
              <p:cNvPicPr>
                <a:picLocks noChangeAspect="1"/>
              </p:cNvPicPr>
              <p:nvPr/>
            </p:nvPicPr>
            <p:blipFill>
              <a:blip r:embed="rId3" cstate="print"/>
              <a:stretch>
                <a:fillRect/>
              </a:stretch>
            </p:blipFill>
            <p:spPr>
              <a:xfrm>
                <a:off x="7371481" y="-1013991"/>
                <a:ext cx="622300" cy="622300"/>
              </a:xfrm>
              <a:prstGeom prst="rect">
                <a:avLst/>
              </a:prstGeom>
              <a:noFill/>
              <a:ln w="9525">
                <a:noFill/>
              </a:ln>
            </p:spPr>
          </p:pic>
          <p:pic>
            <p:nvPicPr>
              <p:cNvPr id="14383" name="Picture 33" descr="MCj04316410000[1]"/>
              <p:cNvPicPr>
                <a:picLocks noChangeAspect="1"/>
              </p:cNvPicPr>
              <p:nvPr/>
            </p:nvPicPr>
            <p:blipFill>
              <a:blip r:embed="rId4" cstate="print"/>
              <a:stretch>
                <a:fillRect/>
              </a:stretch>
            </p:blipFill>
            <p:spPr>
              <a:xfrm flipH="1">
                <a:off x="6946453" y="-858416"/>
                <a:ext cx="622300" cy="622300"/>
              </a:xfrm>
              <a:prstGeom prst="rect">
                <a:avLst/>
              </a:prstGeom>
              <a:noFill/>
              <a:ln w="9525">
                <a:noFill/>
              </a:ln>
            </p:spPr>
          </p:pic>
        </p:grpSp>
      </p:grpSp>
      <p:cxnSp>
        <p:nvCxnSpPr>
          <p:cNvPr id="130" name="直接箭头连接符 129"/>
          <p:cNvCxnSpPr/>
          <p:nvPr/>
        </p:nvCxnSpPr>
        <p:spPr>
          <a:xfrm flipH="1">
            <a:off x="5224939" y="2686050"/>
            <a:ext cx="2295017" cy="0"/>
          </a:xfrm>
          <a:prstGeom prst="straightConnector1">
            <a:avLst/>
          </a:prstGeom>
          <a:ln w="127000">
            <a:solidFill>
              <a:schemeClr val="tx1"/>
            </a:solidFill>
            <a:headEnd type="none"/>
            <a:tailEnd type="triangle" w="med" len="med"/>
          </a:ln>
        </p:spPr>
        <p:style>
          <a:lnRef idx="3">
            <a:schemeClr val="accent1"/>
          </a:lnRef>
          <a:fillRef idx="0">
            <a:schemeClr val="accent1"/>
          </a:fillRef>
          <a:effectRef idx="2">
            <a:schemeClr val="accent1"/>
          </a:effectRef>
          <a:fontRef idx="minor">
            <a:schemeClr val="tx1"/>
          </a:fontRef>
        </p:style>
      </p:cxnSp>
      <p:cxnSp>
        <p:nvCxnSpPr>
          <p:cNvPr id="135" name="直接箭头连接符 134"/>
          <p:cNvCxnSpPr/>
          <p:nvPr/>
        </p:nvCxnSpPr>
        <p:spPr bwMode="auto">
          <a:xfrm flipV="1">
            <a:off x="1508761" y="2663190"/>
            <a:ext cx="2295017" cy="22860"/>
          </a:xfrm>
          <a:prstGeom prst="straightConnector1">
            <a:avLst/>
          </a:prstGeom>
          <a:ln w="127000">
            <a:solidFill>
              <a:schemeClr val="tx1"/>
            </a:solidFill>
            <a:headEnd type="none"/>
            <a:tailEnd type="triangle" w="med" len="med"/>
          </a:ln>
        </p:spPr>
        <p:style>
          <a:lnRef idx="3">
            <a:schemeClr val="accent6"/>
          </a:lnRef>
          <a:fillRef idx="0">
            <a:schemeClr val="accent6"/>
          </a:fillRef>
          <a:effectRef idx="2">
            <a:schemeClr val="accent6"/>
          </a:effectRef>
          <a:fontRef idx="minor">
            <a:schemeClr val="tx1"/>
          </a:fontRef>
        </p:style>
      </p:cxnSp>
      <p:grpSp>
        <p:nvGrpSpPr>
          <p:cNvPr id="7" name="组合 115"/>
          <p:cNvGrpSpPr/>
          <p:nvPr/>
        </p:nvGrpSpPr>
        <p:grpSpPr>
          <a:xfrm>
            <a:off x="3692843" y="17621"/>
            <a:ext cx="1427321" cy="1199198"/>
            <a:chOff x="3748943" y="692696"/>
            <a:chExt cx="1646113" cy="1325637"/>
          </a:xfrm>
        </p:grpSpPr>
        <p:pic>
          <p:nvPicPr>
            <p:cNvPr id="14357" name="Picture 4"/>
            <p:cNvPicPr>
              <a:picLocks noChangeAspect="1"/>
            </p:cNvPicPr>
            <p:nvPr/>
          </p:nvPicPr>
          <p:blipFill>
            <a:blip r:embed="rId5" cstate="print">
              <a:clrChange>
                <a:clrFrom>
                  <a:srgbClr val="FFFFFF"/>
                </a:clrFrom>
                <a:clrTo>
                  <a:srgbClr val="FFFFFF">
                    <a:alpha val="0"/>
                  </a:srgbClr>
                </a:clrTo>
              </a:clrChange>
            </a:blip>
            <a:srcRect/>
            <a:stretch>
              <a:fillRect/>
            </a:stretch>
          </p:blipFill>
          <p:spPr>
            <a:xfrm>
              <a:off x="3748943" y="692696"/>
              <a:ext cx="1646113" cy="1325637"/>
            </a:xfrm>
            <a:prstGeom prst="rect">
              <a:avLst/>
            </a:prstGeom>
            <a:noFill/>
            <a:ln w="9525">
              <a:noFill/>
            </a:ln>
          </p:spPr>
        </p:pic>
        <p:sp>
          <p:nvSpPr>
            <p:cNvPr id="14358" name="Text Box 4"/>
            <p:cNvSpPr txBox="1"/>
            <p:nvPr/>
          </p:nvSpPr>
          <p:spPr>
            <a:xfrm>
              <a:off x="3897241" y="1385523"/>
              <a:ext cx="1484632" cy="561375"/>
            </a:xfrm>
            <a:prstGeom prst="rect">
              <a:avLst/>
            </a:prstGeom>
            <a:solidFill>
              <a:schemeClr val="bg1"/>
            </a:solidFill>
            <a:ln w="12700" cap="sq" cmpd="sng">
              <a:solidFill>
                <a:schemeClr val="tx1"/>
              </a:solidFill>
              <a:prstDash val="solid"/>
              <a:miter/>
              <a:headEnd type="none" w="sm" len="sm"/>
              <a:tailEnd type="none" w="sm" len="sm"/>
            </a:ln>
          </p:spPr>
          <p:txBody>
            <a:bodyPr wrap="square">
              <a:spAutoFit/>
            </a:bodyPr>
            <a:lstStyle/>
            <a:p>
              <a:pPr algn="ctr">
                <a:spcBef>
                  <a:spcPct val="50000"/>
                </a:spcBef>
              </a:pPr>
              <a:r>
                <a:rPr lang="zh-CN" altLang="en-US" sz="2700" dirty="0">
                  <a:latin typeface="黑体" panose="02010609060101010101" pitchFamily="49" charset="-122"/>
                  <a:ea typeface="黑体" panose="02010609060101010101" pitchFamily="49" charset="-122"/>
                </a:rPr>
                <a:t>银行</a:t>
              </a:r>
              <a:endParaRPr lang="zh-CN" altLang="en-US" sz="2700" dirty="0">
                <a:latin typeface="黑体" panose="02010609060101010101" pitchFamily="49" charset="-122"/>
                <a:ea typeface="黑体" panose="02010609060101010101" pitchFamily="49" charset="-122"/>
              </a:endParaRPr>
            </a:p>
          </p:txBody>
        </p:sp>
      </p:grpSp>
      <p:sp>
        <p:nvSpPr>
          <p:cNvPr id="4" name="椭圆 3"/>
          <p:cNvSpPr/>
          <p:nvPr/>
        </p:nvSpPr>
        <p:spPr>
          <a:xfrm>
            <a:off x="1924050" y="1946434"/>
            <a:ext cx="1460183" cy="1460183"/>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8" name="组合 15"/>
          <p:cNvGrpSpPr/>
          <p:nvPr/>
        </p:nvGrpSpPr>
        <p:grpSpPr>
          <a:xfrm>
            <a:off x="6113621" y="2314575"/>
            <a:ext cx="828675" cy="788670"/>
            <a:chOff x="4389" y="4980"/>
            <a:chExt cx="1740" cy="1656"/>
          </a:xfrm>
        </p:grpSpPr>
        <p:sp>
          <p:nvSpPr>
            <p:cNvPr id="11" name="椭圆 10"/>
            <p:cNvSpPr/>
            <p:nvPr/>
          </p:nvSpPr>
          <p:spPr>
            <a:xfrm>
              <a:off x="4389" y="4980"/>
              <a:ext cx="1656" cy="165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 name="文本框 14"/>
            <p:cNvSpPr txBox="1"/>
            <p:nvPr/>
          </p:nvSpPr>
          <p:spPr>
            <a:xfrm>
              <a:off x="4449" y="5300"/>
              <a:ext cx="1680" cy="969"/>
            </a:xfrm>
            <a:prstGeom prst="rect">
              <a:avLst/>
            </a:prstGeom>
            <a:noFill/>
          </p:spPr>
          <p:txBody>
            <a:bodyPr wrap="none" rtlCol="0">
              <a:spAutoFit/>
            </a:bodyPr>
            <a:lstStyle/>
            <a:p>
              <a:pPr algn="l"/>
              <a:r>
                <a:rPr lang="zh-CN" altLang="en-US" sz="24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rPr>
                <a:t>消费</a:t>
              </a:r>
              <a:endParaRPr lang="zh-CN" altLang="en-US" sz="24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endParaRPr>
            </a:p>
          </p:txBody>
        </p:sp>
      </p:grpSp>
      <p:grpSp>
        <p:nvGrpSpPr>
          <p:cNvPr id="9" name="组合 157"/>
          <p:cNvGrpSpPr/>
          <p:nvPr/>
        </p:nvGrpSpPr>
        <p:grpSpPr>
          <a:xfrm>
            <a:off x="5452586" y="514826"/>
            <a:ext cx="2628900" cy="1554480"/>
            <a:chOff x="4812113" y="1695619"/>
            <a:chExt cx="3504548" cy="2073830"/>
          </a:xfrm>
        </p:grpSpPr>
        <p:sp>
          <p:nvSpPr>
            <p:cNvPr id="18" name="Text Box 13"/>
            <p:cNvSpPr txBox="1"/>
            <p:nvPr/>
          </p:nvSpPr>
          <p:spPr>
            <a:xfrm rot="1898150">
              <a:off x="5731422" y="2027787"/>
              <a:ext cx="1760009" cy="615907"/>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贷款</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19" name="直接箭头连接符 18"/>
            <p:cNvCxnSpPr/>
            <p:nvPr/>
          </p:nvCxnSpPr>
          <p:spPr>
            <a:xfrm>
              <a:off x="4812113" y="1695619"/>
              <a:ext cx="3504548" cy="2073830"/>
            </a:xfrm>
            <a:prstGeom prst="straightConnector1">
              <a:avLst/>
            </a:prstGeom>
            <a:ln w="127000">
              <a:solidFill>
                <a:srgbClr val="0033CC"/>
              </a:solidFill>
              <a:tailEnd type="triangle"/>
            </a:ln>
          </p:spPr>
          <p:style>
            <a:lnRef idx="3">
              <a:schemeClr val="accent1"/>
            </a:lnRef>
            <a:fillRef idx="0">
              <a:schemeClr val="accent1"/>
            </a:fillRef>
            <a:effectRef idx="2">
              <a:schemeClr val="accent1"/>
            </a:effectRef>
            <a:fontRef idx="minor">
              <a:schemeClr val="tx1"/>
            </a:fontRef>
          </p:style>
        </p:cxnSp>
      </p:grpSp>
      <p:sp>
        <p:nvSpPr>
          <p:cNvPr id="20" name="椭圆 19"/>
          <p:cNvSpPr/>
          <p:nvPr/>
        </p:nvSpPr>
        <p:spPr>
          <a:xfrm>
            <a:off x="5793106" y="1945958"/>
            <a:ext cx="1421606" cy="1421606"/>
          </a:xfrm>
          <a:prstGeom prst="ellipse">
            <a:avLst/>
          </a:prstGeom>
          <a:gradFill>
            <a:gsLst>
              <a:gs pos="0">
                <a:schemeClr val="accent2">
                  <a:satMod val="103000"/>
                  <a:lumMod val="102000"/>
                  <a:tint val="94000"/>
                  <a:alpha val="30000"/>
                </a:schemeClr>
              </a:gs>
              <a:gs pos="50000">
                <a:schemeClr val="accent2">
                  <a:satMod val="110000"/>
                  <a:lumMod val="100000"/>
                  <a:shade val="100000"/>
                  <a:alpha val="65000"/>
                </a:schemeClr>
              </a:gs>
              <a:gs pos="100000">
                <a:schemeClr val="accent2">
                  <a:lumMod val="99000"/>
                  <a:satMod val="120000"/>
                  <a:shade val="78000"/>
                  <a:alpha val="37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信贷消费</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椭圆 20"/>
          <p:cNvSpPr/>
          <p:nvPr/>
        </p:nvSpPr>
        <p:spPr>
          <a:xfrm>
            <a:off x="1127760" y="1128237"/>
            <a:ext cx="3057049" cy="3057049"/>
          </a:xfrm>
          <a:prstGeom prst="ellipse">
            <a:avLst/>
          </a:prstGeom>
          <a:gradFill>
            <a:gsLst>
              <a:gs pos="0">
                <a:schemeClr val="accent5">
                  <a:satMod val="103000"/>
                  <a:lumMod val="102000"/>
                  <a:tint val="94000"/>
                  <a:alpha val="22000"/>
                </a:schemeClr>
              </a:gs>
              <a:gs pos="50000">
                <a:schemeClr val="accent5">
                  <a:satMod val="110000"/>
                  <a:lumMod val="100000"/>
                  <a:shade val="100000"/>
                  <a:alpha val="57000"/>
                </a:schemeClr>
              </a:gs>
              <a:gs pos="100000">
                <a:schemeClr val="accent5">
                  <a:lumMod val="99000"/>
                  <a:satMod val="120000"/>
                  <a:shade val="78000"/>
                  <a:alpha val="19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10" name="组合 157"/>
          <p:cNvGrpSpPr/>
          <p:nvPr/>
        </p:nvGrpSpPr>
        <p:grpSpPr>
          <a:xfrm rot="-219783">
            <a:off x="1163479" y="588169"/>
            <a:ext cx="2345055" cy="1480185"/>
            <a:chOff x="5464954" y="1835537"/>
            <a:chExt cx="3124807" cy="1976357"/>
          </a:xfrm>
        </p:grpSpPr>
        <p:sp>
          <p:nvSpPr>
            <p:cNvPr id="23" name="Text Box 13"/>
            <p:cNvSpPr txBox="1"/>
            <p:nvPr/>
          </p:nvSpPr>
          <p:spPr>
            <a:xfrm rot="19699015">
              <a:off x="6174788" y="2101175"/>
              <a:ext cx="1760009" cy="616419"/>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贷款</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24" name="直接箭头连接符 23"/>
            <p:cNvCxnSpPr/>
            <p:nvPr/>
          </p:nvCxnSpPr>
          <p:spPr>
            <a:xfrm flipH="1">
              <a:off x="5464954" y="1835537"/>
              <a:ext cx="3124807" cy="1976357"/>
            </a:xfrm>
            <a:prstGeom prst="straightConnector1">
              <a:avLst/>
            </a:prstGeom>
            <a:ln w="127000">
              <a:solidFill>
                <a:srgbClr val="0033CC"/>
              </a:solidFill>
              <a:tailEnd type="triangle"/>
            </a:ln>
          </p:spPr>
          <p:style>
            <a:lnRef idx="3">
              <a:schemeClr val="accent1"/>
            </a:lnRef>
            <a:fillRef idx="0">
              <a:schemeClr val="accent1"/>
            </a:fillRef>
            <a:effectRef idx="2">
              <a:schemeClr val="accent1"/>
            </a:effectRef>
            <a:fontRef idx="minor">
              <a:schemeClr val="tx1"/>
            </a:fontRef>
          </p:style>
        </p:cxnSp>
      </p:grpSp>
      <p:grpSp>
        <p:nvGrpSpPr>
          <p:cNvPr id="12" name="组合 147"/>
          <p:cNvGrpSpPr/>
          <p:nvPr/>
        </p:nvGrpSpPr>
        <p:grpSpPr>
          <a:xfrm>
            <a:off x="1393507" y="3690459"/>
            <a:ext cx="2355533" cy="1041051"/>
            <a:chOff x="1331855" y="4293096"/>
            <a:chExt cx="3140710" cy="1388265"/>
          </a:xfrm>
        </p:grpSpPr>
        <p:sp>
          <p:nvSpPr>
            <p:cNvPr id="14376" name="Text Box 9"/>
            <p:cNvSpPr txBox="1"/>
            <p:nvPr/>
          </p:nvSpPr>
          <p:spPr>
            <a:xfrm rot="1337758">
              <a:off x="1726826" y="5065721"/>
              <a:ext cx="2232025" cy="615640"/>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提供资金</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122" name="直接箭头连接符 121"/>
            <p:cNvCxnSpPr/>
            <p:nvPr/>
          </p:nvCxnSpPr>
          <p:spPr>
            <a:xfrm>
              <a:off x="1331855" y="4293096"/>
              <a:ext cx="3140710" cy="1312731"/>
            </a:xfrm>
            <a:prstGeom prst="straightConnector1">
              <a:avLst/>
            </a:prstGeom>
            <a:ln w="127000">
              <a:solidFill>
                <a:srgbClr val="0033CC"/>
              </a:solidFill>
              <a:headEnd type="triangle" w="med" len="med"/>
              <a:tailEnd type="none"/>
            </a:ln>
            <a:effectLst/>
          </p:spPr>
          <p:style>
            <a:lnRef idx="3">
              <a:schemeClr val="accent1"/>
            </a:lnRef>
            <a:fillRef idx="0">
              <a:schemeClr val="accent1"/>
            </a:fillRef>
            <a:effectRef idx="2">
              <a:schemeClr val="accent1"/>
            </a:effectRef>
            <a:fontRef idx="minor">
              <a:schemeClr val="tx1"/>
            </a:fontRef>
          </p:style>
        </p:cxnSp>
      </p:grpSp>
      <p:grpSp>
        <p:nvGrpSpPr>
          <p:cNvPr id="13" name="组合 114"/>
          <p:cNvGrpSpPr/>
          <p:nvPr/>
        </p:nvGrpSpPr>
        <p:grpSpPr>
          <a:xfrm>
            <a:off x="3816907" y="3991691"/>
            <a:ext cx="1296590" cy="1032688"/>
            <a:chOff x="-1728192" y="5486400"/>
            <a:chExt cx="1728192" cy="1376917"/>
          </a:xfrm>
        </p:grpSpPr>
        <p:pic>
          <p:nvPicPr>
            <p:cNvPr id="14378" name="Picture 4"/>
            <p:cNvPicPr>
              <a:picLocks noChangeAspect="1"/>
            </p:cNvPicPr>
            <p:nvPr/>
          </p:nvPicPr>
          <p:blipFill>
            <a:blip r:embed="rId6" cstate="print"/>
            <a:srcRect l="2609" t="7500" r="66957" b="47501"/>
            <a:stretch>
              <a:fillRect/>
            </a:stretch>
          </p:blipFill>
          <p:spPr>
            <a:xfrm>
              <a:off x="-1728192" y="5486400"/>
              <a:ext cx="1728192" cy="1371600"/>
            </a:xfrm>
            <a:prstGeom prst="rect">
              <a:avLst/>
            </a:prstGeom>
            <a:noFill/>
            <a:ln w="9525">
              <a:noFill/>
            </a:ln>
          </p:spPr>
        </p:pic>
        <p:sp>
          <p:nvSpPr>
            <p:cNvPr id="14379" name="Text Box 6"/>
            <p:cNvSpPr txBox="1"/>
            <p:nvPr/>
          </p:nvSpPr>
          <p:spPr>
            <a:xfrm>
              <a:off x="-1404665" y="6309320"/>
              <a:ext cx="1188492" cy="553997"/>
            </a:xfrm>
            <a:prstGeom prst="rect">
              <a:avLst/>
            </a:prstGeom>
            <a:solidFill>
              <a:schemeClr val="bg1"/>
            </a:solidFill>
            <a:ln w="12700">
              <a:noFill/>
            </a:ln>
          </p:spPr>
          <p:txBody>
            <a:bodyPr>
              <a:spAutoFit/>
            </a:bodyPr>
            <a:lstStyle/>
            <a:p>
              <a:pPr>
                <a:spcBef>
                  <a:spcPct val="50000"/>
                </a:spcBef>
              </a:pPr>
              <a:r>
                <a:rPr lang="zh-CN" altLang="en-US" sz="2100" dirty="0">
                  <a:latin typeface="黑体" panose="02010609060101010101" pitchFamily="49" charset="-122"/>
                  <a:ea typeface="黑体" panose="02010609060101010101" pitchFamily="49" charset="-122"/>
                </a:rPr>
                <a:t> 股市</a:t>
              </a:r>
              <a:endParaRPr lang="zh-CN" altLang="en-US" sz="2100" dirty="0">
                <a:latin typeface="黑体" panose="02010609060101010101" pitchFamily="49" charset="-122"/>
                <a:ea typeface="黑体" panose="02010609060101010101" pitchFamily="49" charset="-122"/>
              </a:endParaRPr>
            </a:p>
          </p:txBody>
        </p:sp>
      </p:grpSp>
      <p:sp>
        <p:nvSpPr>
          <p:cNvPr id="2" name="矩形标注 1"/>
          <p:cNvSpPr/>
          <p:nvPr/>
        </p:nvSpPr>
        <p:spPr>
          <a:xfrm>
            <a:off x="332423" y="3606642"/>
            <a:ext cx="8502015" cy="1457801"/>
          </a:xfrm>
          <a:prstGeom prst="wedgeRectCallout">
            <a:avLst>
              <a:gd name="adj1" fmla="val 27682"/>
              <a:gd name="adj2" fmla="val -63021"/>
            </a:avLst>
          </a:prstGeom>
          <a:gradFill>
            <a:gsLst>
              <a:gs pos="0">
                <a:srgbClr val="007BD3"/>
              </a:gs>
              <a:gs pos="100000">
                <a:srgbClr val="034373"/>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zh-CN" b="1" dirty="0">
                <a:solidFill>
                  <a:srgbClr val="FFFF00"/>
                </a:solidFill>
                <a:latin typeface="黑体" panose="02010609060101010101" pitchFamily="49" charset="-122"/>
                <a:ea typeface="黑体" panose="02010609060101010101" pitchFamily="49" charset="-122"/>
                <a:cs typeface="楷体" panose="02010609060101010101" pitchFamily="49" charset="-122"/>
                <a:sym typeface="+mn-ea"/>
              </a:rPr>
              <a:t>1929</a:t>
            </a:r>
            <a:r>
              <a:rPr lang="zh-CN" altLang="en-US" b="1" dirty="0">
                <a:solidFill>
                  <a:srgbClr val="FFFF00"/>
                </a:solidFill>
                <a:latin typeface="黑体" panose="02010609060101010101" pitchFamily="49" charset="-122"/>
                <a:ea typeface="黑体" panose="02010609060101010101" pitchFamily="49" charset="-122"/>
                <a:cs typeface="楷体" panose="02010609060101010101" pitchFamily="49" charset="-122"/>
                <a:sym typeface="+mn-ea"/>
              </a:rPr>
              <a:t>年，</a:t>
            </a:r>
            <a:r>
              <a:rPr lang="zh-CN" altLang="en-US" b="1" dirty="0">
                <a:latin typeface="黑体" panose="02010609060101010101" pitchFamily="49" charset="-122"/>
                <a:ea typeface="黑体" panose="02010609060101010101" pitchFamily="49" charset="-122"/>
                <a:cs typeface="楷体" panose="02010609060101010101" pitchFamily="49" charset="-122"/>
                <a:sym typeface="+mn-ea"/>
              </a:rPr>
              <a:t>民主党全国委员会主席约翰观</a:t>
            </a:r>
            <a:r>
              <a:rPr lang="en-US" altLang="zh-CN" b="1" dirty="0">
                <a:latin typeface="黑体" panose="02010609060101010101" pitchFamily="49" charset="-122"/>
                <a:ea typeface="黑体" panose="02010609060101010101" pitchFamily="49" charset="-122"/>
                <a:cs typeface="楷体" panose="02010609060101010101" pitchFamily="49" charset="-122"/>
                <a:sym typeface="+mn-ea"/>
              </a:rPr>
              <a:t>·J.</a:t>
            </a:r>
            <a:r>
              <a:rPr lang="zh-CN" altLang="en-US" b="1" dirty="0">
                <a:latin typeface="黑体" panose="02010609060101010101" pitchFamily="49" charset="-122"/>
                <a:ea typeface="黑体" panose="02010609060101010101" pitchFamily="49" charset="-122"/>
                <a:cs typeface="楷体" panose="02010609060101010101" pitchFamily="49" charset="-122"/>
                <a:sym typeface="+mn-ea"/>
              </a:rPr>
              <a:t>拉斯科布：</a:t>
            </a:r>
            <a:endParaRPr lang="zh-CN" altLang="en-US" b="1" dirty="0">
              <a:latin typeface="黑体" panose="02010609060101010101" pitchFamily="49" charset="-122"/>
              <a:ea typeface="黑体" panose="02010609060101010101" pitchFamily="49" charset="-122"/>
              <a:cs typeface="楷体" panose="02010609060101010101" pitchFamily="49" charset="-122"/>
              <a:sym typeface="+mn-ea"/>
            </a:endParaRPr>
          </a:p>
          <a:p>
            <a:pPr algn="l"/>
            <a:r>
              <a:rPr lang="en-US" altLang="zh-CN" b="1" dirty="0">
                <a:latin typeface="黑体" panose="02010609060101010101" pitchFamily="49" charset="-122"/>
                <a:ea typeface="黑体" panose="02010609060101010101" pitchFamily="49" charset="-122"/>
                <a:cs typeface="黑体" panose="02010609060101010101" pitchFamily="49" charset="-122"/>
              </a:rPr>
              <a:t>    “</a:t>
            </a:r>
            <a:r>
              <a:rPr lang="zh-CN" altLang="en-US" b="1" dirty="0">
                <a:latin typeface="黑体" panose="02010609060101010101" pitchFamily="49" charset="-122"/>
                <a:ea typeface="黑体" panose="02010609060101010101" pitchFamily="49" charset="-122"/>
                <a:cs typeface="黑体" panose="02010609060101010101" pitchFamily="49" charset="-122"/>
              </a:rPr>
              <a:t>假使一个人</a:t>
            </a:r>
            <a:r>
              <a:rPr lang="zh-CN" altLang="en-US" b="1" dirty="0">
                <a:solidFill>
                  <a:srgbClr val="FFFF00"/>
                </a:solidFill>
                <a:latin typeface="黑体" panose="02010609060101010101" pitchFamily="49" charset="-122"/>
                <a:ea typeface="黑体" panose="02010609060101010101" pitchFamily="49" charset="-122"/>
                <a:cs typeface="黑体" panose="02010609060101010101" pitchFamily="49" charset="-122"/>
              </a:rPr>
              <a:t>每周</a:t>
            </a:r>
            <a:r>
              <a:rPr lang="zh-CN" altLang="en-US" b="1" dirty="0">
                <a:latin typeface="黑体" panose="02010609060101010101" pitchFamily="49" charset="-122"/>
                <a:ea typeface="黑体" panose="02010609060101010101" pitchFamily="49" charset="-122"/>
                <a:cs typeface="黑体" panose="02010609060101010101" pitchFamily="49" charset="-122"/>
              </a:rPr>
              <a:t>拿</a:t>
            </a:r>
            <a:r>
              <a:rPr lang="en-US" altLang="zh-CN" sz="2100" b="1" dirty="0">
                <a:solidFill>
                  <a:srgbClr val="FFFF00"/>
                </a:solidFill>
                <a:latin typeface="黑体" panose="02010609060101010101" pitchFamily="49" charset="-122"/>
                <a:ea typeface="黑体" panose="02010609060101010101" pitchFamily="49" charset="-122"/>
                <a:cs typeface="微软雅黑" panose="020B0503020204020204" charset="-122"/>
              </a:rPr>
              <a:t>15</a:t>
            </a:r>
            <a:r>
              <a:rPr lang="zh-CN" altLang="en-US" sz="2100" b="1" dirty="0">
                <a:solidFill>
                  <a:srgbClr val="FFFF00"/>
                </a:solidFill>
                <a:latin typeface="黑体" panose="02010609060101010101" pitchFamily="49" charset="-122"/>
                <a:ea typeface="黑体" panose="02010609060101010101" pitchFamily="49" charset="-122"/>
                <a:cs typeface="微软雅黑" panose="020B0503020204020204" charset="-122"/>
              </a:rPr>
              <a:t>美元</a:t>
            </a:r>
            <a:r>
              <a:rPr lang="zh-CN" altLang="en-US" b="1" dirty="0">
                <a:latin typeface="黑体" panose="02010609060101010101" pitchFamily="49" charset="-122"/>
                <a:ea typeface="黑体" panose="02010609060101010101" pitchFamily="49" charset="-122"/>
                <a:cs typeface="黑体" panose="02010609060101010101" pitchFamily="49" charset="-122"/>
              </a:rPr>
              <a:t>用来购买</a:t>
            </a:r>
            <a:r>
              <a:rPr lang="zh-CN" altLang="en-US" sz="2100" b="1" dirty="0">
                <a:solidFill>
                  <a:srgbClr val="FFFF00"/>
                </a:solidFill>
                <a:latin typeface="黑体" panose="02010609060101010101" pitchFamily="49" charset="-122"/>
                <a:ea typeface="黑体" panose="02010609060101010101" pitchFamily="49" charset="-122"/>
                <a:cs typeface="黑体" panose="02010609060101010101" pitchFamily="49" charset="-122"/>
              </a:rPr>
              <a:t>优质普通股</a:t>
            </a:r>
            <a:r>
              <a:rPr lang="zh-CN" altLang="en-US" b="1" dirty="0">
                <a:latin typeface="黑体" panose="02010609060101010101" pitchFamily="49" charset="-122"/>
                <a:ea typeface="黑体" panose="02010609060101010101" pitchFamily="49" charset="-122"/>
                <a:cs typeface="黑体" panose="02010609060101010101" pitchFamily="49" charset="-122"/>
              </a:rPr>
              <a:t>，那么，按</a:t>
            </a:r>
            <a:r>
              <a:rPr lang="zh-CN" altLang="en-US" b="1" dirty="0">
                <a:solidFill>
                  <a:srgbClr val="FFFF00"/>
                </a:solidFill>
                <a:latin typeface="黑体" panose="02010609060101010101" pitchFamily="49" charset="-122"/>
                <a:ea typeface="黑体" panose="02010609060101010101" pitchFamily="49" charset="-122"/>
                <a:cs typeface="微软雅黑" panose="020B0503020204020204" charset="-122"/>
              </a:rPr>
              <a:t>每月</a:t>
            </a:r>
            <a:r>
              <a:rPr lang="en-US" altLang="zh-CN" sz="2100" b="1" dirty="0">
                <a:solidFill>
                  <a:srgbClr val="FFFF00"/>
                </a:solidFill>
                <a:latin typeface="黑体" panose="02010609060101010101" pitchFamily="49" charset="-122"/>
                <a:ea typeface="黑体" panose="02010609060101010101" pitchFamily="49" charset="-122"/>
                <a:cs typeface="微软雅黑" panose="020B0503020204020204" charset="-122"/>
              </a:rPr>
              <a:t>400</a:t>
            </a:r>
            <a:r>
              <a:rPr lang="zh-CN" altLang="en-US" sz="2100" b="1" dirty="0">
                <a:solidFill>
                  <a:srgbClr val="FFFF00"/>
                </a:solidFill>
                <a:latin typeface="黑体" panose="02010609060101010101" pitchFamily="49" charset="-122"/>
                <a:ea typeface="黑体" panose="02010609060101010101" pitchFamily="49" charset="-122"/>
                <a:cs typeface="微软雅黑" panose="020B0503020204020204" charset="-122"/>
              </a:rPr>
              <a:t>美元</a:t>
            </a:r>
            <a:r>
              <a:rPr lang="zh-CN" altLang="en-US" b="1" dirty="0">
                <a:latin typeface="黑体" panose="02010609060101010101" pitchFamily="49" charset="-122"/>
                <a:ea typeface="黑体" panose="02010609060101010101" pitchFamily="49" charset="-122"/>
                <a:cs typeface="黑体" panose="02010609060101010101" pitchFamily="49" charset="-122"/>
              </a:rPr>
              <a:t>的投资</a:t>
            </a:r>
            <a:r>
              <a:rPr lang="zh-CN" altLang="en-US" sz="2100" b="1" dirty="0">
                <a:solidFill>
                  <a:srgbClr val="FFFF00"/>
                </a:solidFill>
                <a:latin typeface="黑体" panose="02010609060101010101" pitchFamily="49" charset="-122"/>
                <a:ea typeface="黑体" panose="02010609060101010101" pitchFamily="49" charset="-122"/>
                <a:cs typeface="黑体" panose="02010609060101010101" pitchFamily="49" charset="-122"/>
              </a:rPr>
              <a:t>收益</a:t>
            </a:r>
            <a:r>
              <a:rPr lang="zh-CN" altLang="en-US" b="1" dirty="0">
                <a:latin typeface="黑体" panose="02010609060101010101" pitchFamily="49" charset="-122"/>
                <a:ea typeface="黑体" panose="02010609060101010101" pitchFamily="49" charset="-122"/>
                <a:cs typeface="黑体" panose="02010609060101010101" pitchFamily="49" charset="-122"/>
              </a:rPr>
              <a:t>来计算，</a:t>
            </a:r>
            <a:r>
              <a:rPr lang="en-US" altLang="zh-CN" b="1" dirty="0">
                <a:latin typeface="黑体" panose="02010609060101010101" pitchFamily="49" charset="-122"/>
                <a:ea typeface="黑体" panose="02010609060101010101" pitchFamily="49" charset="-122"/>
                <a:cs typeface="黑体" panose="02010609060101010101" pitchFamily="49" charset="-122"/>
              </a:rPr>
              <a:t>20</a:t>
            </a:r>
            <a:r>
              <a:rPr lang="zh-CN" altLang="en-US" b="1" dirty="0">
                <a:latin typeface="黑体" panose="02010609060101010101" pitchFamily="49" charset="-122"/>
                <a:ea typeface="黑体" panose="02010609060101010101" pitchFamily="49" charset="-122"/>
                <a:cs typeface="黑体" panose="02010609060101010101" pitchFamily="49" charset="-122"/>
              </a:rPr>
              <a:t>年后他将至少坐拥</a:t>
            </a:r>
            <a:r>
              <a:rPr lang="en-US" altLang="zh-CN" sz="2100" b="1" dirty="0">
                <a:solidFill>
                  <a:srgbClr val="FFFF00"/>
                </a:solidFill>
                <a:latin typeface="黑体" panose="02010609060101010101" pitchFamily="49" charset="-122"/>
                <a:ea typeface="黑体" panose="02010609060101010101" pitchFamily="49" charset="-122"/>
                <a:cs typeface="微软雅黑" panose="020B0503020204020204" charset="-122"/>
              </a:rPr>
              <a:t>80000</a:t>
            </a:r>
            <a:r>
              <a:rPr lang="zh-CN" altLang="en-US" sz="2100" b="1" dirty="0">
                <a:solidFill>
                  <a:srgbClr val="FFFF00"/>
                </a:solidFill>
                <a:latin typeface="黑体" panose="02010609060101010101" pitchFamily="49" charset="-122"/>
                <a:ea typeface="黑体" panose="02010609060101010101" pitchFamily="49" charset="-122"/>
                <a:cs typeface="微软雅黑" panose="020B0503020204020204" charset="-122"/>
              </a:rPr>
              <a:t>美元</a:t>
            </a:r>
            <a:r>
              <a:rPr lang="zh-CN" altLang="en-US" b="1" dirty="0">
                <a:latin typeface="黑体" panose="02010609060101010101" pitchFamily="49" charset="-122"/>
                <a:ea typeface="黑体" panose="02010609060101010101" pitchFamily="49" charset="-122"/>
                <a:cs typeface="黑体" panose="02010609060101010101" pitchFamily="49" charset="-122"/>
              </a:rPr>
              <a:t>，这种收益会让他富起来。</a:t>
            </a:r>
            <a:r>
              <a:rPr lang="zh-CN" altLang="en-US" b="1" dirty="0">
                <a:solidFill>
                  <a:schemeClr val="bg1"/>
                </a:solidFill>
                <a:latin typeface="黑体" panose="02010609060101010101" pitchFamily="49" charset="-122"/>
                <a:ea typeface="黑体" panose="02010609060101010101" pitchFamily="49" charset="-122"/>
                <a:cs typeface="黑体" panose="02010609060101010101" pitchFamily="49" charset="-122"/>
              </a:rPr>
              <a:t>我坚信，</a:t>
            </a:r>
            <a:r>
              <a:rPr lang="zh-CN" altLang="en-US" sz="2100" b="1" dirty="0">
                <a:solidFill>
                  <a:srgbClr val="FFFF00"/>
                </a:solidFill>
                <a:latin typeface="黑体" panose="02010609060101010101" pitchFamily="49" charset="-122"/>
                <a:ea typeface="黑体" panose="02010609060101010101" pitchFamily="49" charset="-122"/>
                <a:cs typeface="黑体" panose="02010609060101010101" pitchFamily="49" charset="-122"/>
              </a:rPr>
              <a:t>任何人</a:t>
            </a:r>
            <a:r>
              <a:rPr lang="zh-CN" altLang="en-US" b="1" dirty="0">
                <a:solidFill>
                  <a:srgbClr val="FFFF00"/>
                </a:solidFill>
                <a:latin typeface="黑体" panose="02010609060101010101" pitchFamily="49" charset="-122"/>
                <a:ea typeface="黑体" panose="02010609060101010101" pitchFamily="49" charset="-122"/>
                <a:cs typeface="黑体" panose="02010609060101010101" pitchFamily="49" charset="-122"/>
              </a:rPr>
              <a:t>都能富起来，而且也</a:t>
            </a:r>
            <a:r>
              <a:rPr lang="zh-CN" altLang="en-US" sz="2100" b="1" dirty="0">
                <a:solidFill>
                  <a:srgbClr val="FFFF00"/>
                </a:solidFill>
                <a:latin typeface="黑体" panose="02010609060101010101" pitchFamily="49" charset="-122"/>
                <a:ea typeface="黑体" panose="02010609060101010101" pitchFamily="49" charset="-122"/>
                <a:cs typeface="黑体" panose="02010609060101010101" pitchFamily="49" charset="-122"/>
              </a:rPr>
              <a:t>应该</a:t>
            </a:r>
            <a:r>
              <a:rPr lang="zh-CN" altLang="en-US" b="1" dirty="0">
                <a:solidFill>
                  <a:srgbClr val="FFFF00"/>
                </a:solidFill>
                <a:latin typeface="黑体" panose="02010609060101010101" pitchFamily="49" charset="-122"/>
                <a:ea typeface="黑体" panose="02010609060101010101" pitchFamily="49" charset="-122"/>
                <a:cs typeface="黑体" panose="02010609060101010101" pitchFamily="49" charset="-122"/>
              </a:rPr>
              <a:t>富起来。</a:t>
            </a:r>
            <a:r>
              <a:rPr lang="en-US" altLang="zh-CN" b="1" dirty="0">
                <a:latin typeface="黑体" panose="02010609060101010101" pitchFamily="49" charset="-122"/>
                <a:ea typeface="黑体" panose="02010609060101010101" pitchFamily="49" charset="-122"/>
                <a:cs typeface="黑体" panose="02010609060101010101" pitchFamily="49" charset="-122"/>
              </a:rPr>
              <a:t>”</a:t>
            </a:r>
            <a:endParaRPr lang="en-US" altLang="zh-CN" sz="2100" b="1" dirty="0">
              <a:latin typeface="黑体" panose="02010609060101010101" pitchFamily="49" charset="-122"/>
              <a:ea typeface="黑体" panose="02010609060101010101" pitchFamily="49" charset="-122"/>
              <a:cs typeface="黑体" panose="02010609060101010101" pitchFamily="49" charset="-122"/>
            </a:endParaRPr>
          </a:p>
          <a:p>
            <a:pPr algn="r"/>
            <a:r>
              <a:rPr lang="en-US" altLang="zh-CN"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dirty="0">
                <a:latin typeface="黑体" panose="02010609060101010101" pitchFamily="49" charset="-122"/>
                <a:ea typeface="黑体" panose="02010609060101010101" pitchFamily="49" charset="-122"/>
                <a:cs typeface="楷体" panose="02010609060101010101" pitchFamily="49" charset="-122"/>
                <a:sym typeface="+mn-ea"/>
              </a:rPr>
              <a:t>美</a:t>
            </a:r>
            <a:r>
              <a:rPr lang="en-US" altLang="zh-CN"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dirty="0">
                <a:latin typeface="黑体" panose="02010609060101010101" pitchFamily="49" charset="-122"/>
                <a:ea typeface="黑体" panose="02010609060101010101" pitchFamily="49" charset="-122"/>
                <a:cs typeface="楷体" panose="02010609060101010101" pitchFamily="49" charset="-122"/>
                <a:sym typeface="+mn-ea"/>
              </a:rPr>
              <a:t>狄克逊</a:t>
            </a:r>
            <a:r>
              <a:rPr lang="en-US" altLang="zh-CN" dirty="0">
                <a:latin typeface="黑体" panose="02010609060101010101" pitchFamily="49" charset="-122"/>
                <a:ea typeface="黑体" panose="02010609060101010101" pitchFamily="49" charset="-122"/>
                <a:cs typeface="楷体" panose="02010609060101010101" pitchFamily="49" charset="-122"/>
                <a:sym typeface="+mn-ea"/>
              </a:rPr>
              <a:t>·</a:t>
            </a:r>
            <a:r>
              <a:rPr lang="zh-CN" altLang="en-US" dirty="0">
                <a:latin typeface="黑体" panose="02010609060101010101" pitchFamily="49" charset="-122"/>
                <a:ea typeface="黑体" panose="02010609060101010101" pitchFamily="49" charset="-122"/>
                <a:cs typeface="楷体" panose="02010609060101010101" pitchFamily="49" charset="-122"/>
                <a:sym typeface="+mn-ea"/>
              </a:rPr>
              <a:t>韦克特《大萧条：人类经济生活中最为凝重悲怆的画卷》</a:t>
            </a:r>
            <a:endParaRPr lang="zh-CN" altLang="en-US" dirty="0">
              <a:latin typeface="黑体" panose="02010609060101010101" pitchFamily="49" charset="-122"/>
              <a:ea typeface="黑体" panose="02010609060101010101" pitchFamily="49" charset="-122"/>
              <a:cs typeface="楷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up)">
                                      <p:cBhvr>
                                        <p:cTn id="12" dur="500"/>
                                        <p:tgtEl>
                                          <p:spTgt spid="9"/>
                                        </p:tgtEl>
                                      </p:cBhvr>
                                    </p:animEffect>
                                  </p:childTnLst>
                                </p:cTn>
                              </p:par>
                            </p:childTnLst>
                          </p:cTn>
                        </p:par>
                        <p:par>
                          <p:cTn id="13" fill="hold">
                            <p:stCondLst>
                              <p:cond delay="1000"/>
                            </p:stCondLst>
                            <p:childTnLst>
                              <p:par>
                                <p:cTn id="14" presetID="21" presetClass="entr" presetSubtype="1"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wheel(1)">
                                      <p:cBhvr>
                                        <p:cTn id="16" dur="500"/>
                                        <p:tgtEl>
                                          <p:spTgt spid="20"/>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heel(1)">
                                      <p:cBhvr>
                                        <p:cTn id="21" dur="5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ppt_x"/>
                                          </p:val>
                                        </p:tav>
                                        <p:tav tm="100000">
                                          <p:val>
                                            <p:strVal val="#ppt_x"/>
                                          </p:val>
                                        </p:tav>
                                      </p:tavLst>
                                    </p:anim>
                                    <p:anim calcmode="lin" valueType="num">
                                      <p:cBhvr additive="base">
                                        <p:cTn id="27" dur="500" fill="hold"/>
                                        <p:tgtEl>
                                          <p:spTgt spid="13"/>
                                        </p:tgtEl>
                                        <p:attrNameLst>
                                          <p:attrName>ppt_y</p:attrName>
                                        </p:attrNameLst>
                                      </p:cBhvr>
                                      <p:tavLst>
                                        <p:tav tm="0">
                                          <p:val>
                                            <p:strVal val="1+#ppt_h/2"/>
                                          </p:val>
                                        </p:tav>
                                        <p:tav tm="100000">
                                          <p:val>
                                            <p:strVal val="#ppt_y"/>
                                          </p:val>
                                        </p:tav>
                                      </p:tavLst>
                                    </p:anim>
                                  </p:childTnLst>
                                </p:cTn>
                              </p:par>
                              <p:par>
                                <p:cTn id="28" presetID="22" presetClass="entr" presetSubtype="1" fill="hold"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up)">
                                      <p:cBhvr>
                                        <p:cTn id="30" dur="500"/>
                                        <p:tgtEl>
                                          <p:spTgt spid="10"/>
                                        </p:tgtEl>
                                      </p:cBhvr>
                                    </p:animEffect>
                                  </p:childTnLst>
                                </p:cTn>
                              </p:par>
                              <p:par>
                                <p:cTn id="31" presetID="22" presetClass="entr" presetSubtype="2"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ipe(right)">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ppt_x"/>
                                          </p:val>
                                        </p:tav>
                                        <p:tav tm="100000">
                                          <p:val>
                                            <p:strVal val="#ppt_x"/>
                                          </p:val>
                                        </p:tav>
                                      </p:tavLst>
                                    </p:anim>
                                    <p:anim calcmode="lin" valueType="num">
                                      <p:cBhvr additive="base">
                                        <p:cTn id="3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5" descr="C:\Users\Administrator.WPF91EMJGGAG7Z5\Desktop\timg (2).jpgtimg (2)"/>
          <p:cNvPicPr>
            <a:picLocks noChangeAspect="1" noChangeArrowheads="1"/>
          </p:cNvPicPr>
          <p:nvPr/>
        </p:nvPicPr>
        <p:blipFill>
          <a:blip r:embed="rId1" cstate="print">
            <a:clrChange>
              <a:clrFrom>
                <a:srgbClr val="FFFFFF">
                  <a:alpha val="100000"/>
                </a:srgbClr>
              </a:clrFrom>
              <a:clrTo>
                <a:srgbClr val="FFFFFF">
                  <a:alpha val="100000"/>
                  <a:alpha val="0"/>
                </a:srgbClr>
              </a:clrTo>
            </a:clrChange>
          </a:blip>
          <a:srcRect/>
          <a:stretch>
            <a:fillRect/>
          </a:stretch>
        </p:blipFill>
        <p:spPr bwMode="auto">
          <a:xfrm>
            <a:off x="3867151" y="2204086"/>
            <a:ext cx="1328261" cy="1097756"/>
          </a:xfrm>
          <a:prstGeom prst="rect">
            <a:avLst/>
          </a:prstGeom>
          <a:effectLst>
            <a:outerShdw blurRad="63500" sx="102000" sy="102000" algn="ctr" rotWithShape="0">
              <a:prstClr val="black">
                <a:alpha val="40000"/>
              </a:prstClr>
            </a:outerShdw>
          </a:effectLst>
        </p:spPr>
      </p:pic>
      <p:sp>
        <p:nvSpPr>
          <p:cNvPr id="14339" name="Text Box 5"/>
          <p:cNvSpPr txBox="1"/>
          <p:nvPr/>
        </p:nvSpPr>
        <p:spPr>
          <a:xfrm>
            <a:off x="3974069" y="3193019"/>
            <a:ext cx="1134665" cy="461665"/>
          </a:xfrm>
          <a:prstGeom prst="rect">
            <a:avLst/>
          </a:prstGeom>
          <a:noFill/>
          <a:ln w="12700">
            <a:noFill/>
          </a:ln>
        </p:spPr>
        <p:txBody>
          <a:bodyPr>
            <a:spAutoFit/>
          </a:bodyPr>
          <a:lstStyle/>
          <a:p>
            <a:pPr algn="ctr">
              <a:spcBef>
                <a:spcPct val="50000"/>
              </a:spcBef>
            </a:pPr>
            <a:r>
              <a:rPr lang="zh-CN" altLang="en-US" sz="2400" dirty="0">
                <a:latin typeface="黑体" panose="02010609060101010101" pitchFamily="49" charset="-122"/>
                <a:ea typeface="黑体" panose="02010609060101010101" pitchFamily="49" charset="-122"/>
              </a:rPr>
              <a:t>市场</a:t>
            </a:r>
            <a:endParaRPr lang="zh-CN" altLang="en-US" sz="2400" dirty="0">
              <a:latin typeface="黑体" panose="02010609060101010101" pitchFamily="49" charset="-122"/>
              <a:ea typeface="黑体" panose="02010609060101010101" pitchFamily="49" charset="-122"/>
            </a:endParaRPr>
          </a:p>
        </p:txBody>
      </p:sp>
      <p:grpSp>
        <p:nvGrpSpPr>
          <p:cNvPr id="5" name="组合 116"/>
          <p:cNvGrpSpPr/>
          <p:nvPr/>
        </p:nvGrpSpPr>
        <p:grpSpPr>
          <a:xfrm>
            <a:off x="123825" y="1591628"/>
            <a:ext cx="1797844" cy="2109594"/>
            <a:chOff x="7006208" y="2204864"/>
            <a:chExt cx="2137792" cy="2509051"/>
          </a:xfrm>
        </p:grpSpPr>
        <p:pic>
          <p:nvPicPr>
            <p:cNvPr id="14384" name="Picture 4"/>
            <p:cNvPicPr>
              <a:picLocks noChangeAspect="1"/>
            </p:cNvPicPr>
            <p:nvPr/>
          </p:nvPicPr>
          <p:blipFill>
            <a:blip r:embed="rId2" cstate="print">
              <a:clrChange>
                <a:clrFrom>
                  <a:srgbClr val="FFFFFF"/>
                </a:clrFrom>
                <a:clrTo>
                  <a:srgbClr val="FFFFFF">
                    <a:alpha val="0"/>
                  </a:srgbClr>
                </a:clrTo>
              </a:clrChange>
            </a:blip>
            <a:srcRect/>
            <a:stretch>
              <a:fillRect/>
            </a:stretch>
          </p:blipFill>
          <p:spPr>
            <a:xfrm>
              <a:off x="7006208" y="2204864"/>
              <a:ext cx="2137792" cy="1905000"/>
            </a:xfrm>
            <a:prstGeom prst="rect">
              <a:avLst/>
            </a:prstGeom>
            <a:noFill/>
            <a:ln w="9525">
              <a:noFill/>
            </a:ln>
          </p:spPr>
        </p:pic>
        <p:sp>
          <p:nvSpPr>
            <p:cNvPr id="14385" name="Text Box 7"/>
            <p:cNvSpPr txBox="1"/>
            <p:nvPr/>
          </p:nvSpPr>
          <p:spPr>
            <a:xfrm>
              <a:off x="7254114" y="4109925"/>
              <a:ext cx="1399013" cy="603990"/>
            </a:xfrm>
            <a:prstGeom prst="rect">
              <a:avLst/>
            </a:prstGeom>
            <a:solidFill>
              <a:schemeClr val="bg1"/>
            </a:solidFill>
            <a:ln w="12700">
              <a:noFill/>
            </a:ln>
          </p:spPr>
          <p:txBody>
            <a:bodyPr>
              <a:spAutoFit/>
            </a:bodyPr>
            <a:lstStyle/>
            <a:p>
              <a:pPr>
                <a:spcBef>
                  <a:spcPct val="50000"/>
                </a:spcBef>
              </a:pPr>
              <a:r>
                <a:rPr lang="zh-CN" altLang="en-US" sz="2700" dirty="0">
                  <a:latin typeface="黑体" panose="02010609060101010101" pitchFamily="49" charset="-122"/>
                  <a:ea typeface="黑体" panose="02010609060101010101" pitchFamily="49" charset="-122"/>
                </a:rPr>
                <a:t> 企业</a:t>
              </a:r>
              <a:endParaRPr lang="zh-CN" altLang="en-US" sz="2700" dirty="0">
                <a:latin typeface="黑体" panose="02010609060101010101" pitchFamily="49" charset="-122"/>
                <a:ea typeface="黑体" panose="02010609060101010101" pitchFamily="49" charset="-122"/>
              </a:endParaRPr>
            </a:p>
          </p:txBody>
        </p:sp>
      </p:grpSp>
      <p:grpSp>
        <p:nvGrpSpPr>
          <p:cNvPr id="6" name="组合 117"/>
          <p:cNvGrpSpPr/>
          <p:nvPr/>
        </p:nvGrpSpPr>
        <p:grpSpPr>
          <a:xfrm>
            <a:off x="7748112" y="2270283"/>
            <a:ext cx="1181576" cy="1160466"/>
            <a:chOff x="0" y="3040062"/>
            <a:chExt cx="1224136" cy="1203736"/>
          </a:xfrm>
        </p:grpSpPr>
        <p:sp>
          <p:nvSpPr>
            <p:cNvPr id="14380" name="Text Box 3"/>
            <p:cNvSpPr txBox="1"/>
            <p:nvPr/>
          </p:nvSpPr>
          <p:spPr>
            <a:xfrm>
              <a:off x="0" y="3717032"/>
              <a:ext cx="1224136" cy="526766"/>
            </a:xfrm>
            <a:prstGeom prst="rect">
              <a:avLst/>
            </a:prstGeom>
            <a:solidFill>
              <a:schemeClr val="bg1"/>
            </a:solidFill>
            <a:ln w="12700">
              <a:noFill/>
            </a:ln>
          </p:spPr>
          <p:txBody>
            <a:bodyPr>
              <a:spAutoFit/>
            </a:bodyPr>
            <a:lstStyle/>
            <a:p>
              <a:pPr>
                <a:spcBef>
                  <a:spcPct val="50000"/>
                </a:spcBef>
              </a:pPr>
              <a:r>
                <a:rPr lang="zh-CN" altLang="en-US" sz="2700" dirty="0">
                  <a:latin typeface="黑体" panose="02010609060101010101" pitchFamily="49" charset="-122"/>
                  <a:ea typeface="黑体" panose="02010609060101010101" pitchFamily="49" charset="-122"/>
                </a:rPr>
                <a:t> 民众</a:t>
              </a:r>
              <a:endParaRPr lang="zh-CN" altLang="en-US" sz="2700" dirty="0">
                <a:latin typeface="黑体" panose="02010609060101010101" pitchFamily="49" charset="-122"/>
                <a:ea typeface="黑体" panose="02010609060101010101" pitchFamily="49" charset="-122"/>
              </a:endParaRPr>
            </a:p>
          </p:txBody>
        </p:sp>
        <p:grpSp>
          <p:nvGrpSpPr>
            <p:cNvPr id="7" name="组合 113"/>
            <p:cNvGrpSpPr/>
            <p:nvPr/>
          </p:nvGrpSpPr>
          <p:grpSpPr>
            <a:xfrm>
              <a:off x="0" y="3040062"/>
              <a:ext cx="1047328" cy="777875"/>
              <a:chOff x="6946453" y="-1013991"/>
              <a:chExt cx="1047328" cy="777875"/>
            </a:xfrm>
          </p:grpSpPr>
          <p:pic>
            <p:nvPicPr>
              <p:cNvPr id="14382" name="Picture 7" descr="MCj04316400000[1]"/>
              <p:cNvPicPr>
                <a:picLocks noChangeAspect="1"/>
              </p:cNvPicPr>
              <p:nvPr/>
            </p:nvPicPr>
            <p:blipFill>
              <a:blip r:embed="rId3" cstate="print"/>
              <a:stretch>
                <a:fillRect/>
              </a:stretch>
            </p:blipFill>
            <p:spPr>
              <a:xfrm>
                <a:off x="7371481" y="-1013991"/>
                <a:ext cx="622300" cy="622300"/>
              </a:xfrm>
              <a:prstGeom prst="rect">
                <a:avLst/>
              </a:prstGeom>
              <a:noFill/>
              <a:ln w="9525">
                <a:noFill/>
              </a:ln>
            </p:spPr>
          </p:pic>
          <p:pic>
            <p:nvPicPr>
              <p:cNvPr id="14383" name="Picture 33" descr="MCj04316410000[1]"/>
              <p:cNvPicPr>
                <a:picLocks noChangeAspect="1"/>
              </p:cNvPicPr>
              <p:nvPr/>
            </p:nvPicPr>
            <p:blipFill>
              <a:blip r:embed="rId4" cstate="print"/>
              <a:stretch>
                <a:fillRect/>
              </a:stretch>
            </p:blipFill>
            <p:spPr>
              <a:xfrm flipH="1">
                <a:off x="6946453" y="-858416"/>
                <a:ext cx="622300" cy="622300"/>
              </a:xfrm>
              <a:prstGeom prst="rect">
                <a:avLst/>
              </a:prstGeom>
              <a:noFill/>
              <a:ln w="9525">
                <a:noFill/>
              </a:ln>
            </p:spPr>
          </p:pic>
        </p:grpSp>
      </p:grpSp>
      <p:cxnSp>
        <p:nvCxnSpPr>
          <p:cNvPr id="130" name="直接箭头连接符 129"/>
          <p:cNvCxnSpPr/>
          <p:nvPr/>
        </p:nvCxnSpPr>
        <p:spPr>
          <a:xfrm flipH="1">
            <a:off x="5224939" y="2686050"/>
            <a:ext cx="2295017" cy="0"/>
          </a:xfrm>
          <a:prstGeom prst="straightConnector1">
            <a:avLst/>
          </a:prstGeom>
          <a:ln w="127000">
            <a:solidFill>
              <a:schemeClr val="tx1"/>
            </a:solidFill>
            <a:headEnd type="none"/>
            <a:tailEnd type="triangle" w="med" len="med"/>
          </a:ln>
        </p:spPr>
        <p:style>
          <a:lnRef idx="3">
            <a:schemeClr val="accent1"/>
          </a:lnRef>
          <a:fillRef idx="0">
            <a:schemeClr val="accent1"/>
          </a:fillRef>
          <a:effectRef idx="2">
            <a:schemeClr val="accent1"/>
          </a:effectRef>
          <a:fontRef idx="minor">
            <a:schemeClr val="tx1"/>
          </a:fontRef>
        </p:style>
      </p:cxnSp>
      <p:cxnSp>
        <p:nvCxnSpPr>
          <p:cNvPr id="135" name="直接箭头连接符 134"/>
          <p:cNvCxnSpPr/>
          <p:nvPr/>
        </p:nvCxnSpPr>
        <p:spPr bwMode="auto">
          <a:xfrm flipV="1">
            <a:off x="1508761" y="2663190"/>
            <a:ext cx="2295017" cy="22860"/>
          </a:xfrm>
          <a:prstGeom prst="straightConnector1">
            <a:avLst/>
          </a:prstGeom>
          <a:ln w="127000">
            <a:solidFill>
              <a:schemeClr val="tx1"/>
            </a:solidFill>
            <a:headEnd type="none"/>
            <a:tailEnd type="triangle" w="med" len="med"/>
          </a:ln>
        </p:spPr>
        <p:style>
          <a:lnRef idx="3">
            <a:schemeClr val="accent6"/>
          </a:lnRef>
          <a:fillRef idx="0">
            <a:schemeClr val="accent6"/>
          </a:fillRef>
          <a:effectRef idx="2">
            <a:schemeClr val="accent6"/>
          </a:effectRef>
          <a:fontRef idx="minor">
            <a:schemeClr val="tx1"/>
          </a:fontRef>
        </p:style>
      </p:cxnSp>
      <p:grpSp>
        <p:nvGrpSpPr>
          <p:cNvPr id="8" name="组合 115"/>
          <p:cNvGrpSpPr/>
          <p:nvPr/>
        </p:nvGrpSpPr>
        <p:grpSpPr>
          <a:xfrm>
            <a:off x="3692843" y="17621"/>
            <a:ext cx="1427321" cy="1199198"/>
            <a:chOff x="3748943" y="692696"/>
            <a:chExt cx="1646113" cy="1325637"/>
          </a:xfrm>
        </p:grpSpPr>
        <p:pic>
          <p:nvPicPr>
            <p:cNvPr id="14357" name="Picture 4"/>
            <p:cNvPicPr>
              <a:picLocks noChangeAspect="1"/>
            </p:cNvPicPr>
            <p:nvPr/>
          </p:nvPicPr>
          <p:blipFill>
            <a:blip r:embed="rId5" cstate="print">
              <a:clrChange>
                <a:clrFrom>
                  <a:srgbClr val="FFFFFF"/>
                </a:clrFrom>
                <a:clrTo>
                  <a:srgbClr val="FFFFFF">
                    <a:alpha val="0"/>
                  </a:srgbClr>
                </a:clrTo>
              </a:clrChange>
            </a:blip>
            <a:srcRect/>
            <a:stretch>
              <a:fillRect/>
            </a:stretch>
          </p:blipFill>
          <p:spPr>
            <a:xfrm>
              <a:off x="3748943" y="692696"/>
              <a:ext cx="1646113" cy="1325637"/>
            </a:xfrm>
            <a:prstGeom prst="rect">
              <a:avLst/>
            </a:prstGeom>
            <a:noFill/>
            <a:ln w="9525">
              <a:noFill/>
            </a:ln>
          </p:spPr>
        </p:pic>
        <p:sp>
          <p:nvSpPr>
            <p:cNvPr id="14358" name="Text Box 4"/>
            <p:cNvSpPr txBox="1"/>
            <p:nvPr/>
          </p:nvSpPr>
          <p:spPr>
            <a:xfrm>
              <a:off x="3897241" y="1385523"/>
              <a:ext cx="1484632" cy="561375"/>
            </a:xfrm>
            <a:prstGeom prst="rect">
              <a:avLst/>
            </a:prstGeom>
            <a:solidFill>
              <a:schemeClr val="bg1"/>
            </a:solidFill>
            <a:ln w="12700" cap="sq" cmpd="sng">
              <a:solidFill>
                <a:schemeClr val="tx1"/>
              </a:solidFill>
              <a:prstDash val="solid"/>
              <a:miter/>
              <a:headEnd type="none" w="sm" len="sm"/>
              <a:tailEnd type="none" w="sm" len="sm"/>
            </a:ln>
          </p:spPr>
          <p:txBody>
            <a:bodyPr wrap="square">
              <a:spAutoFit/>
            </a:bodyPr>
            <a:lstStyle/>
            <a:p>
              <a:pPr algn="ctr">
                <a:spcBef>
                  <a:spcPct val="50000"/>
                </a:spcBef>
              </a:pPr>
              <a:r>
                <a:rPr lang="zh-CN" altLang="en-US" sz="2700" dirty="0">
                  <a:latin typeface="黑体" panose="02010609060101010101" pitchFamily="49" charset="-122"/>
                  <a:ea typeface="黑体" panose="02010609060101010101" pitchFamily="49" charset="-122"/>
                </a:rPr>
                <a:t>银行</a:t>
              </a:r>
              <a:endParaRPr lang="zh-CN" altLang="en-US" sz="2700" dirty="0">
                <a:latin typeface="黑体" panose="02010609060101010101" pitchFamily="49" charset="-122"/>
                <a:ea typeface="黑体" panose="02010609060101010101" pitchFamily="49" charset="-122"/>
              </a:endParaRPr>
            </a:p>
          </p:txBody>
        </p:sp>
      </p:grpSp>
      <p:sp>
        <p:nvSpPr>
          <p:cNvPr id="4" name="椭圆 3"/>
          <p:cNvSpPr/>
          <p:nvPr/>
        </p:nvSpPr>
        <p:spPr>
          <a:xfrm>
            <a:off x="1924050" y="1946434"/>
            <a:ext cx="1460183" cy="1460183"/>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9" name="组合 15"/>
          <p:cNvGrpSpPr/>
          <p:nvPr/>
        </p:nvGrpSpPr>
        <p:grpSpPr>
          <a:xfrm>
            <a:off x="6113621" y="2314575"/>
            <a:ext cx="828675" cy="788670"/>
            <a:chOff x="4389" y="4980"/>
            <a:chExt cx="1740" cy="1656"/>
          </a:xfrm>
        </p:grpSpPr>
        <p:sp>
          <p:nvSpPr>
            <p:cNvPr id="11" name="椭圆 10"/>
            <p:cNvSpPr/>
            <p:nvPr/>
          </p:nvSpPr>
          <p:spPr>
            <a:xfrm>
              <a:off x="4389" y="4980"/>
              <a:ext cx="1656" cy="165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 name="文本框 14"/>
            <p:cNvSpPr txBox="1"/>
            <p:nvPr/>
          </p:nvSpPr>
          <p:spPr>
            <a:xfrm>
              <a:off x="4449" y="5300"/>
              <a:ext cx="1680" cy="969"/>
            </a:xfrm>
            <a:prstGeom prst="rect">
              <a:avLst/>
            </a:prstGeom>
            <a:noFill/>
          </p:spPr>
          <p:txBody>
            <a:bodyPr wrap="none" rtlCol="0">
              <a:spAutoFit/>
            </a:bodyPr>
            <a:lstStyle/>
            <a:p>
              <a:pPr algn="l"/>
              <a:r>
                <a:rPr lang="zh-CN" altLang="en-US" sz="24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rPr>
                <a:t>消费</a:t>
              </a:r>
              <a:endParaRPr lang="zh-CN" altLang="en-US" sz="2400"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endParaRPr>
            </a:p>
          </p:txBody>
        </p:sp>
      </p:grpSp>
      <p:grpSp>
        <p:nvGrpSpPr>
          <p:cNvPr id="10" name="组合 157"/>
          <p:cNvGrpSpPr/>
          <p:nvPr/>
        </p:nvGrpSpPr>
        <p:grpSpPr>
          <a:xfrm>
            <a:off x="5452586" y="514826"/>
            <a:ext cx="2628900" cy="1554480"/>
            <a:chOff x="4812113" y="1695619"/>
            <a:chExt cx="3504548" cy="2073830"/>
          </a:xfrm>
        </p:grpSpPr>
        <p:sp>
          <p:nvSpPr>
            <p:cNvPr id="18" name="Text Box 13"/>
            <p:cNvSpPr txBox="1"/>
            <p:nvPr/>
          </p:nvSpPr>
          <p:spPr>
            <a:xfrm rot="1898150">
              <a:off x="5731422" y="2027787"/>
              <a:ext cx="1760009" cy="615907"/>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贷款</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19" name="直接箭头连接符 18"/>
            <p:cNvCxnSpPr/>
            <p:nvPr/>
          </p:nvCxnSpPr>
          <p:spPr>
            <a:xfrm>
              <a:off x="4812113" y="1695619"/>
              <a:ext cx="3504548" cy="2073830"/>
            </a:xfrm>
            <a:prstGeom prst="straightConnector1">
              <a:avLst/>
            </a:prstGeom>
            <a:ln w="127000">
              <a:solidFill>
                <a:srgbClr val="0033CC"/>
              </a:solidFill>
              <a:tailEnd type="triangle"/>
            </a:ln>
          </p:spPr>
          <p:style>
            <a:lnRef idx="3">
              <a:schemeClr val="accent1"/>
            </a:lnRef>
            <a:fillRef idx="0">
              <a:schemeClr val="accent1"/>
            </a:fillRef>
            <a:effectRef idx="2">
              <a:schemeClr val="accent1"/>
            </a:effectRef>
            <a:fontRef idx="minor">
              <a:schemeClr val="tx1"/>
            </a:fontRef>
          </p:style>
        </p:cxnSp>
      </p:grpSp>
      <p:sp>
        <p:nvSpPr>
          <p:cNvPr id="20" name="椭圆 19"/>
          <p:cNvSpPr/>
          <p:nvPr/>
        </p:nvSpPr>
        <p:spPr>
          <a:xfrm>
            <a:off x="5793106" y="1945958"/>
            <a:ext cx="1421606" cy="1421606"/>
          </a:xfrm>
          <a:prstGeom prst="ellipse">
            <a:avLst/>
          </a:prstGeom>
          <a:gradFill>
            <a:gsLst>
              <a:gs pos="0">
                <a:schemeClr val="accent2">
                  <a:satMod val="103000"/>
                  <a:lumMod val="102000"/>
                  <a:tint val="94000"/>
                  <a:alpha val="30000"/>
                </a:schemeClr>
              </a:gs>
              <a:gs pos="50000">
                <a:schemeClr val="accent2">
                  <a:satMod val="110000"/>
                  <a:lumMod val="100000"/>
                  <a:shade val="100000"/>
                  <a:alpha val="65000"/>
                </a:schemeClr>
              </a:gs>
              <a:gs pos="100000">
                <a:schemeClr val="accent2">
                  <a:lumMod val="99000"/>
                  <a:satMod val="120000"/>
                  <a:shade val="78000"/>
                  <a:alpha val="37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信贷消费</a:t>
            </a:r>
            <a:endPar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椭圆 20"/>
          <p:cNvSpPr/>
          <p:nvPr/>
        </p:nvSpPr>
        <p:spPr>
          <a:xfrm>
            <a:off x="1127760" y="1128237"/>
            <a:ext cx="3057049" cy="3057049"/>
          </a:xfrm>
          <a:prstGeom prst="ellipse">
            <a:avLst/>
          </a:prstGeom>
          <a:gradFill>
            <a:gsLst>
              <a:gs pos="0">
                <a:schemeClr val="accent5">
                  <a:satMod val="103000"/>
                  <a:lumMod val="102000"/>
                  <a:tint val="94000"/>
                  <a:alpha val="22000"/>
                </a:schemeClr>
              </a:gs>
              <a:gs pos="50000">
                <a:schemeClr val="accent5">
                  <a:satMod val="110000"/>
                  <a:lumMod val="100000"/>
                  <a:shade val="100000"/>
                  <a:alpha val="57000"/>
                </a:schemeClr>
              </a:gs>
              <a:gs pos="100000">
                <a:schemeClr val="accent5">
                  <a:lumMod val="99000"/>
                  <a:satMod val="120000"/>
                  <a:shade val="78000"/>
                  <a:alpha val="19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dirty="0">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12" name="组合 157"/>
          <p:cNvGrpSpPr/>
          <p:nvPr/>
        </p:nvGrpSpPr>
        <p:grpSpPr>
          <a:xfrm rot="-219783">
            <a:off x="1163479" y="588169"/>
            <a:ext cx="2345055" cy="1480185"/>
            <a:chOff x="5464954" y="1835537"/>
            <a:chExt cx="3124807" cy="1976357"/>
          </a:xfrm>
        </p:grpSpPr>
        <p:sp>
          <p:nvSpPr>
            <p:cNvPr id="23" name="Text Box 13"/>
            <p:cNvSpPr txBox="1"/>
            <p:nvPr/>
          </p:nvSpPr>
          <p:spPr>
            <a:xfrm rot="19699015">
              <a:off x="6174788" y="2101175"/>
              <a:ext cx="1760009" cy="616419"/>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贷款</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24" name="直接箭头连接符 23"/>
            <p:cNvCxnSpPr/>
            <p:nvPr/>
          </p:nvCxnSpPr>
          <p:spPr>
            <a:xfrm flipH="1">
              <a:off x="5464954" y="1835537"/>
              <a:ext cx="3124807" cy="1976357"/>
            </a:xfrm>
            <a:prstGeom prst="straightConnector1">
              <a:avLst/>
            </a:prstGeom>
            <a:ln w="127000">
              <a:solidFill>
                <a:srgbClr val="0033CC"/>
              </a:solidFill>
              <a:tailEnd type="triangle"/>
            </a:ln>
          </p:spPr>
          <p:style>
            <a:lnRef idx="3">
              <a:schemeClr val="accent1"/>
            </a:lnRef>
            <a:fillRef idx="0">
              <a:schemeClr val="accent1"/>
            </a:fillRef>
            <a:effectRef idx="2">
              <a:schemeClr val="accent1"/>
            </a:effectRef>
            <a:fontRef idx="minor">
              <a:schemeClr val="tx1"/>
            </a:fontRef>
          </p:style>
        </p:cxnSp>
      </p:grpSp>
      <p:grpSp>
        <p:nvGrpSpPr>
          <p:cNvPr id="13" name="组合 114"/>
          <p:cNvGrpSpPr/>
          <p:nvPr/>
        </p:nvGrpSpPr>
        <p:grpSpPr>
          <a:xfrm>
            <a:off x="3888559" y="3991691"/>
            <a:ext cx="1296590" cy="1032688"/>
            <a:chOff x="-1728192" y="5486400"/>
            <a:chExt cx="1728192" cy="1376917"/>
          </a:xfrm>
        </p:grpSpPr>
        <p:pic>
          <p:nvPicPr>
            <p:cNvPr id="14378" name="Picture 4"/>
            <p:cNvPicPr>
              <a:picLocks noChangeAspect="1"/>
            </p:cNvPicPr>
            <p:nvPr/>
          </p:nvPicPr>
          <p:blipFill>
            <a:blip r:embed="rId6" cstate="print"/>
            <a:srcRect l="2609" t="7500" r="66957" b="47501"/>
            <a:stretch>
              <a:fillRect/>
            </a:stretch>
          </p:blipFill>
          <p:spPr>
            <a:xfrm>
              <a:off x="-1728192" y="5486400"/>
              <a:ext cx="1728192" cy="1371600"/>
            </a:xfrm>
            <a:prstGeom prst="rect">
              <a:avLst/>
            </a:prstGeom>
            <a:noFill/>
            <a:ln w="9525">
              <a:noFill/>
            </a:ln>
          </p:spPr>
        </p:pic>
        <p:sp>
          <p:nvSpPr>
            <p:cNvPr id="14379" name="Text Box 6"/>
            <p:cNvSpPr txBox="1"/>
            <p:nvPr/>
          </p:nvSpPr>
          <p:spPr>
            <a:xfrm>
              <a:off x="-1404665" y="6309320"/>
              <a:ext cx="1188492" cy="553997"/>
            </a:xfrm>
            <a:prstGeom prst="rect">
              <a:avLst/>
            </a:prstGeom>
            <a:solidFill>
              <a:schemeClr val="bg1"/>
            </a:solidFill>
            <a:ln w="12700">
              <a:noFill/>
            </a:ln>
          </p:spPr>
          <p:txBody>
            <a:bodyPr>
              <a:spAutoFit/>
            </a:bodyPr>
            <a:lstStyle/>
            <a:p>
              <a:pPr>
                <a:spcBef>
                  <a:spcPct val="50000"/>
                </a:spcBef>
              </a:pPr>
              <a:r>
                <a:rPr lang="zh-CN" altLang="en-US" sz="2100" dirty="0">
                  <a:latin typeface="黑体" panose="02010609060101010101" pitchFamily="49" charset="-122"/>
                  <a:ea typeface="黑体" panose="02010609060101010101" pitchFamily="49" charset="-122"/>
                </a:rPr>
                <a:t> 股市</a:t>
              </a:r>
              <a:endParaRPr lang="zh-CN" altLang="en-US" sz="2100" dirty="0">
                <a:latin typeface="黑体" panose="02010609060101010101" pitchFamily="49" charset="-122"/>
                <a:ea typeface="黑体" panose="02010609060101010101" pitchFamily="49" charset="-122"/>
              </a:endParaRPr>
            </a:p>
          </p:txBody>
        </p:sp>
      </p:grpSp>
      <p:grpSp>
        <p:nvGrpSpPr>
          <p:cNvPr id="14" name="组合 148"/>
          <p:cNvGrpSpPr/>
          <p:nvPr/>
        </p:nvGrpSpPr>
        <p:grpSpPr>
          <a:xfrm>
            <a:off x="5406391" y="3632835"/>
            <a:ext cx="2341721" cy="1122045"/>
            <a:chOff x="4328832" y="4221405"/>
            <a:chExt cx="3123488" cy="1495787"/>
          </a:xfrm>
        </p:grpSpPr>
        <p:sp>
          <p:nvSpPr>
            <p:cNvPr id="14374" name="Text Box 11"/>
            <p:cNvSpPr txBox="1"/>
            <p:nvPr/>
          </p:nvSpPr>
          <p:spPr>
            <a:xfrm rot="20131318">
              <a:off x="5119391" y="4891204"/>
              <a:ext cx="1997500" cy="615441"/>
            </a:xfrm>
            <a:prstGeom prst="rect">
              <a:avLst/>
            </a:prstGeom>
            <a:noFill/>
            <a:ln w="12700">
              <a:noFill/>
            </a:ln>
          </p:spPr>
          <p:txBody>
            <a:bodyPr>
              <a:spAutoFit/>
            </a:bodyPr>
            <a:lstStyle/>
            <a:p>
              <a:pPr algn="ctr">
                <a:spcBef>
                  <a:spcPct val="50000"/>
                </a:spcBef>
              </a:pPr>
              <a:r>
                <a:rPr lang="zh-CN" altLang="en-US" sz="2400" b="1" dirty="0">
                  <a:solidFill>
                    <a:srgbClr val="0033CC"/>
                  </a:solidFill>
                  <a:latin typeface="黑体" panose="02010609060101010101" pitchFamily="49" charset="-122"/>
                  <a:ea typeface="黑体" panose="02010609060101010101" pitchFamily="49" charset="-122"/>
                </a:rPr>
                <a:t>投资</a:t>
              </a:r>
              <a:endParaRPr lang="zh-CN" altLang="en-US" sz="2400" b="1" dirty="0">
                <a:solidFill>
                  <a:srgbClr val="0033CC"/>
                </a:solidFill>
                <a:latin typeface="黑体" panose="02010609060101010101" pitchFamily="49" charset="-122"/>
                <a:ea typeface="黑体" panose="02010609060101010101" pitchFamily="49" charset="-122"/>
              </a:endParaRPr>
            </a:p>
          </p:txBody>
        </p:sp>
        <p:cxnSp>
          <p:nvCxnSpPr>
            <p:cNvPr id="124" name="直接箭头连接符 123"/>
            <p:cNvCxnSpPr/>
            <p:nvPr/>
          </p:nvCxnSpPr>
          <p:spPr>
            <a:xfrm flipV="1">
              <a:off x="4328832" y="4221405"/>
              <a:ext cx="3123488" cy="1495787"/>
            </a:xfrm>
            <a:prstGeom prst="straightConnector1">
              <a:avLst/>
            </a:prstGeom>
            <a:ln w="114300">
              <a:solidFill>
                <a:srgbClr val="0033CC"/>
              </a:solidFill>
              <a:headEnd type="triangle"/>
              <a:tailEnd type="none"/>
            </a:ln>
            <a:effectLst/>
          </p:spPr>
          <p:style>
            <a:lnRef idx="3">
              <a:schemeClr val="accent1"/>
            </a:lnRef>
            <a:fillRef idx="0">
              <a:schemeClr val="accent1"/>
            </a:fillRef>
            <a:effectRef idx="2">
              <a:schemeClr val="accent1"/>
            </a:effectRef>
            <a:fontRef idx="minor">
              <a:schemeClr val="tx1"/>
            </a:fontRef>
          </p:style>
        </p:cxnSp>
      </p:grpSp>
      <p:grpSp>
        <p:nvGrpSpPr>
          <p:cNvPr id="16" name="组合 8"/>
          <p:cNvGrpSpPr/>
          <p:nvPr/>
        </p:nvGrpSpPr>
        <p:grpSpPr>
          <a:xfrm>
            <a:off x="4497229" y="1036321"/>
            <a:ext cx="553879" cy="2943701"/>
            <a:chOff x="9443" y="2176"/>
            <a:chExt cx="1163" cy="6181"/>
          </a:xfrm>
        </p:grpSpPr>
        <p:cxnSp>
          <p:nvCxnSpPr>
            <p:cNvPr id="2" name="直接箭头连接符 1"/>
            <p:cNvCxnSpPr/>
            <p:nvPr/>
          </p:nvCxnSpPr>
          <p:spPr>
            <a:xfrm flipV="1">
              <a:off x="9543" y="2472"/>
              <a:ext cx="0" cy="5885"/>
            </a:xfrm>
            <a:prstGeom prst="straightConnector1">
              <a:avLst/>
            </a:prstGeom>
            <a:ln w="114300">
              <a:solidFill>
                <a:srgbClr val="0033CC"/>
              </a:solidFill>
              <a:headEnd type="triangle"/>
              <a:tailEnd type="none"/>
            </a:ln>
            <a:effectLst/>
          </p:spPr>
          <p:style>
            <a:lnRef idx="3">
              <a:schemeClr val="accent1"/>
            </a:lnRef>
            <a:fillRef idx="0">
              <a:schemeClr val="accent1"/>
            </a:fillRef>
            <a:effectRef idx="2">
              <a:schemeClr val="accent1"/>
            </a:effectRef>
            <a:fontRef idx="minor">
              <a:schemeClr val="tx1"/>
            </a:fontRef>
          </p:style>
        </p:cxnSp>
        <p:sp>
          <p:nvSpPr>
            <p:cNvPr id="17454" name="Text Box 9"/>
            <p:cNvSpPr txBox="1"/>
            <p:nvPr/>
          </p:nvSpPr>
          <p:spPr>
            <a:xfrm>
              <a:off x="9443" y="2176"/>
              <a:ext cx="1163" cy="2225"/>
            </a:xfrm>
            <a:prstGeom prst="rect">
              <a:avLst/>
            </a:prstGeom>
            <a:noFill/>
            <a:ln w="12700">
              <a:noFill/>
            </a:ln>
          </p:spPr>
          <p:txBody>
            <a:bodyPr vert="eaVert" wrap="square">
              <a:spAutoFit/>
            </a:bodyPr>
            <a:lstStyle/>
            <a:p>
              <a:pPr algn="l">
                <a:spcBef>
                  <a:spcPct val="50000"/>
                </a:spcBef>
              </a:pPr>
              <a:r>
                <a:rPr lang="en-US" altLang="zh-CN" sz="2400" b="1" dirty="0">
                  <a:solidFill>
                    <a:srgbClr val="0000FF"/>
                  </a:solidFill>
                  <a:latin typeface="黑体" panose="02010609060101010101" pitchFamily="49" charset="-122"/>
                  <a:ea typeface="黑体" panose="02010609060101010101" pitchFamily="49" charset="-122"/>
                </a:rPr>
                <a:t> </a:t>
              </a:r>
              <a:r>
                <a:rPr lang="zh-CN" altLang="en-US" sz="2400" b="1" dirty="0">
                  <a:solidFill>
                    <a:srgbClr val="0000FF"/>
                  </a:solidFill>
                  <a:latin typeface="黑体" panose="02010609060101010101" pitchFamily="49" charset="-122"/>
                  <a:ea typeface="黑体" panose="02010609060101010101" pitchFamily="49" charset="-122"/>
                </a:rPr>
                <a:t>投资</a:t>
              </a:r>
              <a:endParaRPr lang="zh-CN" altLang="en-US" sz="2400" b="1" dirty="0">
                <a:solidFill>
                  <a:srgbClr val="0000FF"/>
                </a:solidFill>
                <a:latin typeface="黑体" panose="02010609060101010101" pitchFamily="49" charset="-122"/>
                <a:ea typeface="黑体" panose="02010609060101010101" pitchFamily="49" charset="-122"/>
              </a:endParaRPr>
            </a:p>
          </p:txBody>
        </p:sp>
      </p:grpSp>
      <p:sp>
        <p:nvSpPr>
          <p:cNvPr id="3" name="TextBox 38"/>
          <p:cNvSpPr txBox="1"/>
          <p:nvPr/>
        </p:nvSpPr>
        <p:spPr>
          <a:xfrm>
            <a:off x="3646885" y="1752362"/>
            <a:ext cx="2300630" cy="600164"/>
          </a:xfrm>
          <a:prstGeom prst="rect">
            <a:avLst/>
          </a:prstGeom>
          <a:noFill/>
          <a:ln w="9525">
            <a:noFill/>
          </a:ln>
        </p:spPr>
        <p:txBody>
          <a:bodyPr wrap="none">
            <a:spAutoFit/>
          </a:bodyPr>
          <a:lstStyle/>
          <a:p>
            <a:r>
              <a:rPr lang="zh-CN" altLang="en-US" sz="3300" dirty="0">
                <a:solidFill>
                  <a:srgbClr val="FF3300"/>
                </a:solidFill>
                <a:latin typeface="黑体" panose="02010609060101010101" pitchFamily="49" charset="-122"/>
                <a:ea typeface="黑体" panose="02010609060101010101" pitchFamily="49" charset="-122"/>
              </a:rPr>
              <a:t>“繁荣”？</a:t>
            </a:r>
            <a:endParaRPr lang="zh-CN" altLang="en-US" sz="3300" dirty="0">
              <a:solidFill>
                <a:srgbClr val="FF3300"/>
              </a:solidFill>
              <a:latin typeface="黑体" panose="02010609060101010101" pitchFamily="49" charset="-122"/>
              <a:ea typeface="黑体" panose="02010609060101010101" pitchFamily="49" charset="-122"/>
            </a:endParaRPr>
          </a:p>
        </p:txBody>
      </p:sp>
      <p:grpSp>
        <p:nvGrpSpPr>
          <p:cNvPr id="17" name="组合 147"/>
          <p:cNvGrpSpPr/>
          <p:nvPr/>
        </p:nvGrpSpPr>
        <p:grpSpPr>
          <a:xfrm>
            <a:off x="1393507" y="3690459"/>
            <a:ext cx="2355533" cy="1041051"/>
            <a:chOff x="1331855" y="4293096"/>
            <a:chExt cx="3140710" cy="1388265"/>
          </a:xfrm>
        </p:grpSpPr>
        <p:sp>
          <p:nvSpPr>
            <p:cNvPr id="14376" name="Text Box 9"/>
            <p:cNvSpPr txBox="1"/>
            <p:nvPr/>
          </p:nvSpPr>
          <p:spPr>
            <a:xfrm rot="1337758">
              <a:off x="1726826" y="5065721"/>
              <a:ext cx="2232025" cy="615640"/>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提供资金</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122" name="直接箭头连接符 121"/>
            <p:cNvCxnSpPr/>
            <p:nvPr/>
          </p:nvCxnSpPr>
          <p:spPr>
            <a:xfrm>
              <a:off x="1331855" y="4293096"/>
              <a:ext cx="3140710" cy="1312731"/>
            </a:xfrm>
            <a:prstGeom prst="straightConnector1">
              <a:avLst/>
            </a:prstGeom>
            <a:ln w="127000">
              <a:solidFill>
                <a:srgbClr val="0033CC"/>
              </a:solidFill>
              <a:headEnd type="triangle" w="med" len="med"/>
              <a:tailEnd type="none"/>
            </a:ln>
            <a:effectLst/>
          </p:spPr>
          <p:style>
            <a:lnRef idx="3">
              <a:schemeClr val="accent1"/>
            </a:lnRef>
            <a:fillRef idx="0">
              <a:schemeClr val="accent1"/>
            </a:fillRef>
            <a:effectRef idx="2">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right)">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wipe(up)">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55" descr="C:\Users\Administrator.WPF91EMJGGAG7Z5\Desktop\timg (2).jpgtimg (2)"/>
          <p:cNvPicPr>
            <a:picLocks noChangeAspect="1" noChangeArrowheads="1"/>
          </p:cNvPicPr>
          <p:nvPr/>
        </p:nvPicPr>
        <p:blipFill>
          <a:blip r:embed="rId1" cstate="print">
            <a:clrChange>
              <a:clrFrom>
                <a:srgbClr val="FFFFFF">
                  <a:alpha val="100000"/>
                </a:srgbClr>
              </a:clrFrom>
              <a:clrTo>
                <a:srgbClr val="FFFFFF">
                  <a:alpha val="100000"/>
                  <a:alpha val="0"/>
                </a:srgbClr>
              </a:clrTo>
            </a:clrChange>
          </a:blip>
          <a:srcRect/>
          <a:stretch>
            <a:fillRect/>
          </a:stretch>
        </p:blipFill>
        <p:spPr bwMode="auto">
          <a:xfrm>
            <a:off x="3867151" y="2204086"/>
            <a:ext cx="1328261" cy="1097756"/>
          </a:xfrm>
          <a:prstGeom prst="rect">
            <a:avLst/>
          </a:prstGeom>
          <a:effectLst>
            <a:outerShdw blurRad="63500" sx="102000" sy="102000" algn="ctr" rotWithShape="0">
              <a:prstClr val="black">
                <a:alpha val="40000"/>
              </a:prstClr>
            </a:outerShdw>
          </a:effectLst>
        </p:spPr>
      </p:pic>
      <p:sp>
        <p:nvSpPr>
          <p:cNvPr id="14339" name="Text Box 5"/>
          <p:cNvSpPr txBox="1"/>
          <p:nvPr/>
        </p:nvSpPr>
        <p:spPr>
          <a:xfrm>
            <a:off x="3974069" y="3193019"/>
            <a:ext cx="1134665" cy="461665"/>
          </a:xfrm>
          <a:prstGeom prst="rect">
            <a:avLst/>
          </a:prstGeom>
          <a:noFill/>
          <a:ln w="12700">
            <a:noFill/>
          </a:ln>
        </p:spPr>
        <p:txBody>
          <a:bodyPr>
            <a:spAutoFit/>
          </a:bodyPr>
          <a:lstStyle/>
          <a:p>
            <a:pPr algn="ctr">
              <a:spcBef>
                <a:spcPct val="50000"/>
              </a:spcBef>
            </a:pPr>
            <a:r>
              <a:rPr lang="zh-CN" altLang="en-US" sz="2400" dirty="0">
                <a:latin typeface="黑体" panose="02010609060101010101" pitchFamily="49" charset="-122"/>
                <a:ea typeface="黑体" panose="02010609060101010101" pitchFamily="49" charset="-122"/>
              </a:rPr>
              <a:t>市场</a:t>
            </a:r>
            <a:endParaRPr lang="zh-CN" altLang="en-US" sz="2400" dirty="0">
              <a:latin typeface="黑体" panose="02010609060101010101" pitchFamily="49" charset="-122"/>
              <a:ea typeface="黑体" panose="02010609060101010101" pitchFamily="49" charset="-122"/>
            </a:endParaRPr>
          </a:p>
        </p:txBody>
      </p:sp>
      <p:grpSp>
        <p:nvGrpSpPr>
          <p:cNvPr id="6" name="组合 116"/>
          <p:cNvGrpSpPr/>
          <p:nvPr/>
        </p:nvGrpSpPr>
        <p:grpSpPr>
          <a:xfrm>
            <a:off x="123825" y="1591628"/>
            <a:ext cx="1797844" cy="2109594"/>
            <a:chOff x="7006208" y="2204864"/>
            <a:chExt cx="2137792" cy="2509051"/>
          </a:xfrm>
        </p:grpSpPr>
        <p:pic>
          <p:nvPicPr>
            <p:cNvPr id="14384" name="Picture 4"/>
            <p:cNvPicPr>
              <a:picLocks noChangeAspect="1"/>
            </p:cNvPicPr>
            <p:nvPr/>
          </p:nvPicPr>
          <p:blipFill>
            <a:blip r:embed="rId2" cstate="print">
              <a:clrChange>
                <a:clrFrom>
                  <a:srgbClr val="FFFFFF"/>
                </a:clrFrom>
                <a:clrTo>
                  <a:srgbClr val="FFFFFF">
                    <a:alpha val="0"/>
                  </a:srgbClr>
                </a:clrTo>
              </a:clrChange>
            </a:blip>
            <a:srcRect/>
            <a:stretch>
              <a:fillRect/>
            </a:stretch>
          </p:blipFill>
          <p:spPr>
            <a:xfrm>
              <a:off x="7006208" y="2204864"/>
              <a:ext cx="2137792" cy="1905000"/>
            </a:xfrm>
            <a:prstGeom prst="rect">
              <a:avLst/>
            </a:prstGeom>
            <a:noFill/>
            <a:ln w="9525">
              <a:noFill/>
            </a:ln>
          </p:spPr>
        </p:pic>
        <p:sp>
          <p:nvSpPr>
            <p:cNvPr id="14385" name="Text Box 7"/>
            <p:cNvSpPr txBox="1"/>
            <p:nvPr/>
          </p:nvSpPr>
          <p:spPr>
            <a:xfrm>
              <a:off x="7254114" y="4109925"/>
              <a:ext cx="1399013" cy="603990"/>
            </a:xfrm>
            <a:prstGeom prst="rect">
              <a:avLst/>
            </a:prstGeom>
            <a:solidFill>
              <a:schemeClr val="bg1"/>
            </a:solidFill>
            <a:ln w="12700">
              <a:noFill/>
            </a:ln>
          </p:spPr>
          <p:txBody>
            <a:bodyPr>
              <a:spAutoFit/>
            </a:bodyPr>
            <a:lstStyle/>
            <a:p>
              <a:pPr>
                <a:spcBef>
                  <a:spcPct val="50000"/>
                </a:spcBef>
              </a:pPr>
              <a:r>
                <a:rPr lang="zh-CN" altLang="en-US" sz="2700" dirty="0">
                  <a:latin typeface="黑体" panose="02010609060101010101" pitchFamily="49" charset="-122"/>
                  <a:ea typeface="黑体" panose="02010609060101010101" pitchFamily="49" charset="-122"/>
                </a:rPr>
                <a:t> 企业</a:t>
              </a:r>
              <a:endParaRPr lang="zh-CN" altLang="en-US" sz="2700" dirty="0">
                <a:latin typeface="黑体" panose="02010609060101010101" pitchFamily="49" charset="-122"/>
                <a:ea typeface="黑体" panose="02010609060101010101" pitchFamily="49" charset="-122"/>
              </a:endParaRPr>
            </a:p>
          </p:txBody>
        </p:sp>
      </p:grpSp>
      <p:grpSp>
        <p:nvGrpSpPr>
          <p:cNvPr id="7" name="组合 117"/>
          <p:cNvGrpSpPr/>
          <p:nvPr/>
        </p:nvGrpSpPr>
        <p:grpSpPr>
          <a:xfrm>
            <a:off x="7748112" y="2270283"/>
            <a:ext cx="1181576" cy="1160466"/>
            <a:chOff x="0" y="3040062"/>
            <a:chExt cx="1224136" cy="1203736"/>
          </a:xfrm>
        </p:grpSpPr>
        <p:sp>
          <p:nvSpPr>
            <p:cNvPr id="14380" name="Text Box 3"/>
            <p:cNvSpPr txBox="1"/>
            <p:nvPr/>
          </p:nvSpPr>
          <p:spPr>
            <a:xfrm>
              <a:off x="0" y="3717032"/>
              <a:ext cx="1224136" cy="526766"/>
            </a:xfrm>
            <a:prstGeom prst="rect">
              <a:avLst/>
            </a:prstGeom>
            <a:solidFill>
              <a:schemeClr val="bg1"/>
            </a:solidFill>
            <a:ln w="12700">
              <a:noFill/>
            </a:ln>
          </p:spPr>
          <p:txBody>
            <a:bodyPr>
              <a:spAutoFit/>
            </a:bodyPr>
            <a:lstStyle/>
            <a:p>
              <a:pPr>
                <a:spcBef>
                  <a:spcPct val="50000"/>
                </a:spcBef>
              </a:pPr>
              <a:r>
                <a:rPr lang="zh-CN" altLang="en-US" sz="2700" dirty="0">
                  <a:latin typeface="黑体" panose="02010609060101010101" pitchFamily="49" charset="-122"/>
                  <a:ea typeface="黑体" panose="02010609060101010101" pitchFamily="49" charset="-122"/>
                </a:rPr>
                <a:t> 民众</a:t>
              </a:r>
              <a:endParaRPr lang="zh-CN" altLang="en-US" sz="2700" dirty="0">
                <a:latin typeface="黑体" panose="02010609060101010101" pitchFamily="49" charset="-122"/>
                <a:ea typeface="黑体" panose="02010609060101010101" pitchFamily="49" charset="-122"/>
              </a:endParaRPr>
            </a:p>
          </p:txBody>
        </p:sp>
        <p:grpSp>
          <p:nvGrpSpPr>
            <p:cNvPr id="8" name="组合 113"/>
            <p:cNvGrpSpPr/>
            <p:nvPr/>
          </p:nvGrpSpPr>
          <p:grpSpPr>
            <a:xfrm>
              <a:off x="0" y="3040062"/>
              <a:ext cx="1047328" cy="777875"/>
              <a:chOff x="6946453" y="-1013991"/>
              <a:chExt cx="1047328" cy="777875"/>
            </a:xfrm>
          </p:grpSpPr>
          <p:pic>
            <p:nvPicPr>
              <p:cNvPr id="14382" name="Picture 7" descr="MCj04316400000[1]"/>
              <p:cNvPicPr>
                <a:picLocks noChangeAspect="1"/>
              </p:cNvPicPr>
              <p:nvPr/>
            </p:nvPicPr>
            <p:blipFill>
              <a:blip r:embed="rId3" cstate="print"/>
              <a:stretch>
                <a:fillRect/>
              </a:stretch>
            </p:blipFill>
            <p:spPr>
              <a:xfrm>
                <a:off x="7371481" y="-1013991"/>
                <a:ext cx="622300" cy="622300"/>
              </a:xfrm>
              <a:prstGeom prst="rect">
                <a:avLst/>
              </a:prstGeom>
              <a:noFill/>
              <a:ln w="9525">
                <a:noFill/>
              </a:ln>
            </p:spPr>
          </p:pic>
          <p:pic>
            <p:nvPicPr>
              <p:cNvPr id="14383" name="Picture 33" descr="MCj04316410000[1]"/>
              <p:cNvPicPr>
                <a:picLocks noChangeAspect="1"/>
              </p:cNvPicPr>
              <p:nvPr/>
            </p:nvPicPr>
            <p:blipFill>
              <a:blip r:embed="rId4" cstate="print"/>
              <a:stretch>
                <a:fillRect/>
              </a:stretch>
            </p:blipFill>
            <p:spPr>
              <a:xfrm flipH="1">
                <a:off x="6946453" y="-858416"/>
                <a:ext cx="622300" cy="622300"/>
              </a:xfrm>
              <a:prstGeom prst="rect">
                <a:avLst/>
              </a:prstGeom>
              <a:noFill/>
              <a:ln w="9525">
                <a:noFill/>
              </a:ln>
            </p:spPr>
          </p:pic>
        </p:grpSp>
      </p:grpSp>
      <p:cxnSp>
        <p:nvCxnSpPr>
          <p:cNvPr id="130" name="直接箭头连接符 129"/>
          <p:cNvCxnSpPr/>
          <p:nvPr/>
        </p:nvCxnSpPr>
        <p:spPr>
          <a:xfrm flipH="1">
            <a:off x="5224939" y="2686050"/>
            <a:ext cx="2295017" cy="0"/>
          </a:xfrm>
          <a:prstGeom prst="straightConnector1">
            <a:avLst/>
          </a:prstGeom>
          <a:ln w="127000">
            <a:solidFill>
              <a:schemeClr val="tx1"/>
            </a:solidFill>
            <a:headEnd type="none"/>
            <a:tailEnd type="triangle" w="med" len="med"/>
          </a:ln>
        </p:spPr>
        <p:style>
          <a:lnRef idx="3">
            <a:schemeClr val="accent1"/>
          </a:lnRef>
          <a:fillRef idx="0">
            <a:schemeClr val="accent1"/>
          </a:fillRef>
          <a:effectRef idx="2">
            <a:schemeClr val="accent1"/>
          </a:effectRef>
          <a:fontRef idx="minor">
            <a:schemeClr val="tx1"/>
          </a:fontRef>
        </p:style>
      </p:cxnSp>
      <p:cxnSp>
        <p:nvCxnSpPr>
          <p:cNvPr id="135" name="直接箭头连接符 134"/>
          <p:cNvCxnSpPr/>
          <p:nvPr/>
        </p:nvCxnSpPr>
        <p:spPr bwMode="auto">
          <a:xfrm flipV="1">
            <a:off x="1508761" y="2663190"/>
            <a:ext cx="2295017" cy="22860"/>
          </a:xfrm>
          <a:prstGeom prst="straightConnector1">
            <a:avLst/>
          </a:prstGeom>
          <a:ln w="127000">
            <a:solidFill>
              <a:schemeClr val="tx1"/>
            </a:solidFill>
            <a:headEnd type="none"/>
            <a:tailEnd type="triangle" w="med" len="med"/>
          </a:ln>
        </p:spPr>
        <p:style>
          <a:lnRef idx="3">
            <a:schemeClr val="accent6"/>
          </a:lnRef>
          <a:fillRef idx="0">
            <a:schemeClr val="accent6"/>
          </a:fillRef>
          <a:effectRef idx="2">
            <a:schemeClr val="accent6"/>
          </a:effectRef>
          <a:fontRef idx="minor">
            <a:schemeClr val="tx1"/>
          </a:fontRef>
        </p:style>
      </p:cxnSp>
      <p:grpSp>
        <p:nvGrpSpPr>
          <p:cNvPr id="9" name="组合 115"/>
          <p:cNvGrpSpPr/>
          <p:nvPr/>
        </p:nvGrpSpPr>
        <p:grpSpPr>
          <a:xfrm>
            <a:off x="3692843" y="17621"/>
            <a:ext cx="1427321" cy="1199198"/>
            <a:chOff x="3748943" y="692696"/>
            <a:chExt cx="1646113" cy="1325637"/>
          </a:xfrm>
        </p:grpSpPr>
        <p:pic>
          <p:nvPicPr>
            <p:cNvPr id="14357" name="Picture 4"/>
            <p:cNvPicPr>
              <a:picLocks noChangeAspect="1"/>
            </p:cNvPicPr>
            <p:nvPr/>
          </p:nvPicPr>
          <p:blipFill>
            <a:blip r:embed="rId5" cstate="print">
              <a:clrChange>
                <a:clrFrom>
                  <a:srgbClr val="FFFFFF"/>
                </a:clrFrom>
                <a:clrTo>
                  <a:srgbClr val="FFFFFF">
                    <a:alpha val="0"/>
                  </a:srgbClr>
                </a:clrTo>
              </a:clrChange>
            </a:blip>
            <a:srcRect/>
            <a:stretch>
              <a:fillRect/>
            </a:stretch>
          </p:blipFill>
          <p:spPr>
            <a:xfrm>
              <a:off x="3748943" y="692696"/>
              <a:ext cx="1646113" cy="1325637"/>
            </a:xfrm>
            <a:prstGeom prst="rect">
              <a:avLst/>
            </a:prstGeom>
            <a:noFill/>
            <a:ln w="9525">
              <a:noFill/>
            </a:ln>
          </p:spPr>
        </p:pic>
        <p:sp>
          <p:nvSpPr>
            <p:cNvPr id="14358" name="Text Box 4"/>
            <p:cNvSpPr txBox="1"/>
            <p:nvPr/>
          </p:nvSpPr>
          <p:spPr>
            <a:xfrm>
              <a:off x="3897241" y="1385523"/>
              <a:ext cx="1484632" cy="561375"/>
            </a:xfrm>
            <a:prstGeom prst="rect">
              <a:avLst/>
            </a:prstGeom>
            <a:solidFill>
              <a:schemeClr val="bg1"/>
            </a:solidFill>
            <a:ln w="12700" cap="sq" cmpd="sng">
              <a:solidFill>
                <a:schemeClr val="tx1"/>
              </a:solidFill>
              <a:prstDash val="solid"/>
              <a:miter/>
              <a:headEnd type="none" w="sm" len="sm"/>
              <a:tailEnd type="none" w="sm" len="sm"/>
            </a:ln>
          </p:spPr>
          <p:txBody>
            <a:bodyPr wrap="square">
              <a:spAutoFit/>
            </a:bodyPr>
            <a:lstStyle/>
            <a:p>
              <a:pPr algn="ctr">
                <a:spcBef>
                  <a:spcPct val="50000"/>
                </a:spcBef>
              </a:pPr>
              <a:r>
                <a:rPr lang="zh-CN" altLang="en-US" sz="2700" dirty="0">
                  <a:latin typeface="黑体" panose="02010609060101010101" pitchFamily="49" charset="-122"/>
                  <a:ea typeface="黑体" panose="02010609060101010101" pitchFamily="49" charset="-122"/>
                </a:rPr>
                <a:t>银行</a:t>
              </a:r>
              <a:endParaRPr lang="zh-CN" altLang="en-US" sz="2700" dirty="0">
                <a:latin typeface="黑体" panose="02010609060101010101" pitchFamily="49" charset="-122"/>
                <a:ea typeface="黑体" panose="02010609060101010101" pitchFamily="49" charset="-122"/>
              </a:endParaRPr>
            </a:p>
          </p:txBody>
        </p:sp>
      </p:grpSp>
      <p:sp>
        <p:nvSpPr>
          <p:cNvPr id="4" name="椭圆 3"/>
          <p:cNvSpPr/>
          <p:nvPr/>
        </p:nvSpPr>
        <p:spPr>
          <a:xfrm>
            <a:off x="1924050" y="1946434"/>
            <a:ext cx="1460183" cy="1460183"/>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12" name="组合 15"/>
          <p:cNvGrpSpPr/>
          <p:nvPr/>
        </p:nvGrpSpPr>
        <p:grpSpPr>
          <a:xfrm>
            <a:off x="6113621" y="2314575"/>
            <a:ext cx="828675" cy="788670"/>
            <a:chOff x="4389" y="4980"/>
            <a:chExt cx="1740" cy="1656"/>
          </a:xfrm>
        </p:grpSpPr>
        <p:sp>
          <p:nvSpPr>
            <p:cNvPr id="11" name="椭圆 10"/>
            <p:cNvSpPr/>
            <p:nvPr/>
          </p:nvSpPr>
          <p:spPr>
            <a:xfrm>
              <a:off x="4389" y="4980"/>
              <a:ext cx="1656" cy="165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15" name="文本框 14"/>
            <p:cNvSpPr txBox="1"/>
            <p:nvPr/>
          </p:nvSpPr>
          <p:spPr>
            <a:xfrm>
              <a:off x="4449" y="5300"/>
              <a:ext cx="1680" cy="969"/>
            </a:xfrm>
            <a:prstGeom prst="rect">
              <a:avLst/>
            </a:prstGeom>
            <a:noFill/>
          </p:spPr>
          <p:txBody>
            <a:bodyPr wrap="none" rtlCol="0">
              <a:spAutoFit/>
            </a:bodyPr>
            <a:lstStyle/>
            <a:p>
              <a:pPr algn="l"/>
              <a:r>
                <a:rPr lang="zh-CN" altLang="en-US" sz="24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rPr>
                <a:t>消费</a:t>
              </a:r>
              <a:endParaRPr lang="zh-CN" altLang="en-US" sz="2400" b="1">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sym typeface="+mn-ea"/>
              </a:endParaRPr>
            </a:p>
          </p:txBody>
        </p:sp>
      </p:grpSp>
      <p:grpSp>
        <p:nvGrpSpPr>
          <p:cNvPr id="13" name="组合 157"/>
          <p:cNvGrpSpPr/>
          <p:nvPr/>
        </p:nvGrpSpPr>
        <p:grpSpPr>
          <a:xfrm>
            <a:off x="5452586" y="514826"/>
            <a:ext cx="2628900" cy="1554480"/>
            <a:chOff x="4812113" y="1695619"/>
            <a:chExt cx="3504548" cy="2073830"/>
          </a:xfrm>
        </p:grpSpPr>
        <p:sp>
          <p:nvSpPr>
            <p:cNvPr id="18" name="Text Box 13"/>
            <p:cNvSpPr txBox="1"/>
            <p:nvPr/>
          </p:nvSpPr>
          <p:spPr>
            <a:xfrm rot="1898150">
              <a:off x="5731422" y="2027787"/>
              <a:ext cx="1760009" cy="615907"/>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贷款</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19" name="直接箭头连接符 18"/>
            <p:cNvCxnSpPr/>
            <p:nvPr/>
          </p:nvCxnSpPr>
          <p:spPr>
            <a:xfrm>
              <a:off x="4812113" y="1695619"/>
              <a:ext cx="3504548" cy="2073830"/>
            </a:xfrm>
            <a:prstGeom prst="straightConnector1">
              <a:avLst/>
            </a:prstGeom>
            <a:ln w="127000">
              <a:solidFill>
                <a:srgbClr val="0033CC"/>
              </a:solidFill>
              <a:tailEnd type="triangle"/>
            </a:ln>
          </p:spPr>
          <p:style>
            <a:lnRef idx="3">
              <a:schemeClr val="accent1"/>
            </a:lnRef>
            <a:fillRef idx="0">
              <a:schemeClr val="accent1"/>
            </a:fillRef>
            <a:effectRef idx="2">
              <a:schemeClr val="accent1"/>
            </a:effectRef>
            <a:fontRef idx="minor">
              <a:schemeClr val="tx1"/>
            </a:fontRef>
          </p:style>
        </p:cxnSp>
      </p:grpSp>
      <p:sp>
        <p:nvSpPr>
          <p:cNvPr id="20" name="椭圆 19"/>
          <p:cNvSpPr/>
          <p:nvPr/>
        </p:nvSpPr>
        <p:spPr>
          <a:xfrm>
            <a:off x="5793106" y="1945958"/>
            <a:ext cx="1421606" cy="1421606"/>
          </a:xfrm>
          <a:prstGeom prst="ellipse">
            <a:avLst/>
          </a:prstGeom>
          <a:gradFill>
            <a:gsLst>
              <a:gs pos="0">
                <a:schemeClr val="accent2">
                  <a:satMod val="103000"/>
                  <a:lumMod val="102000"/>
                  <a:tint val="94000"/>
                  <a:alpha val="30000"/>
                </a:schemeClr>
              </a:gs>
              <a:gs pos="50000">
                <a:schemeClr val="accent2">
                  <a:satMod val="110000"/>
                  <a:lumMod val="100000"/>
                  <a:shade val="100000"/>
                  <a:alpha val="65000"/>
                </a:schemeClr>
              </a:gs>
              <a:gs pos="100000">
                <a:schemeClr val="accent2">
                  <a:lumMod val="99000"/>
                  <a:satMod val="120000"/>
                  <a:shade val="78000"/>
                  <a:alpha val="37000"/>
                </a:schemeClr>
              </a:gs>
            </a:gsLst>
          </a:gradFill>
        </p:spPr>
        <p:style>
          <a:lnRef idx="0">
            <a:schemeClr val="accent2"/>
          </a:lnRef>
          <a:fillRef idx="3">
            <a:schemeClr val="accent2"/>
          </a:fillRef>
          <a:effectRef idx="3">
            <a:schemeClr val="accent2"/>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信贷消费</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21" name="椭圆 20"/>
          <p:cNvSpPr/>
          <p:nvPr/>
        </p:nvSpPr>
        <p:spPr>
          <a:xfrm>
            <a:off x="1127760" y="1128237"/>
            <a:ext cx="3057049" cy="3057049"/>
          </a:xfrm>
          <a:prstGeom prst="ellipse">
            <a:avLst/>
          </a:prstGeom>
          <a:gradFill>
            <a:gsLst>
              <a:gs pos="0">
                <a:schemeClr val="accent5">
                  <a:satMod val="103000"/>
                  <a:lumMod val="102000"/>
                  <a:tint val="94000"/>
                  <a:alpha val="22000"/>
                </a:schemeClr>
              </a:gs>
              <a:gs pos="50000">
                <a:schemeClr val="accent5">
                  <a:satMod val="110000"/>
                  <a:lumMod val="100000"/>
                  <a:shade val="100000"/>
                  <a:alpha val="57000"/>
                </a:schemeClr>
              </a:gs>
              <a:gs pos="100000">
                <a:schemeClr val="accent5">
                  <a:lumMod val="99000"/>
                  <a:satMod val="120000"/>
                  <a:shade val="78000"/>
                  <a:alpha val="19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14" name="组合 157"/>
          <p:cNvGrpSpPr/>
          <p:nvPr/>
        </p:nvGrpSpPr>
        <p:grpSpPr>
          <a:xfrm rot="-219783">
            <a:off x="1163479" y="588169"/>
            <a:ext cx="2345055" cy="1480185"/>
            <a:chOff x="5464954" y="1835537"/>
            <a:chExt cx="3124807" cy="1976357"/>
          </a:xfrm>
        </p:grpSpPr>
        <p:sp>
          <p:nvSpPr>
            <p:cNvPr id="23" name="Text Box 13"/>
            <p:cNvSpPr txBox="1"/>
            <p:nvPr/>
          </p:nvSpPr>
          <p:spPr>
            <a:xfrm rot="19699015">
              <a:off x="6174788" y="2101175"/>
              <a:ext cx="1760009" cy="616419"/>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贷款</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24" name="直接箭头连接符 23"/>
            <p:cNvCxnSpPr/>
            <p:nvPr/>
          </p:nvCxnSpPr>
          <p:spPr>
            <a:xfrm flipH="1">
              <a:off x="5464954" y="1835537"/>
              <a:ext cx="3124807" cy="1976357"/>
            </a:xfrm>
            <a:prstGeom prst="straightConnector1">
              <a:avLst/>
            </a:prstGeom>
            <a:ln w="127000">
              <a:solidFill>
                <a:srgbClr val="0033CC"/>
              </a:solidFill>
              <a:tailEnd type="triangle"/>
            </a:ln>
          </p:spPr>
          <p:style>
            <a:lnRef idx="3">
              <a:schemeClr val="accent1"/>
            </a:lnRef>
            <a:fillRef idx="0">
              <a:schemeClr val="accent1"/>
            </a:fillRef>
            <a:effectRef idx="2">
              <a:schemeClr val="accent1"/>
            </a:effectRef>
            <a:fontRef idx="minor">
              <a:schemeClr val="tx1"/>
            </a:fontRef>
          </p:style>
        </p:cxnSp>
      </p:grpSp>
      <p:grpSp>
        <p:nvGrpSpPr>
          <p:cNvPr id="16" name="组合 114"/>
          <p:cNvGrpSpPr/>
          <p:nvPr/>
        </p:nvGrpSpPr>
        <p:grpSpPr>
          <a:xfrm>
            <a:off x="3898795" y="3991691"/>
            <a:ext cx="1296590" cy="1032688"/>
            <a:chOff x="-1728192" y="5486400"/>
            <a:chExt cx="1728192" cy="1376917"/>
          </a:xfrm>
        </p:grpSpPr>
        <p:pic>
          <p:nvPicPr>
            <p:cNvPr id="14378" name="Picture 4"/>
            <p:cNvPicPr>
              <a:picLocks noChangeAspect="1"/>
            </p:cNvPicPr>
            <p:nvPr/>
          </p:nvPicPr>
          <p:blipFill>
            <a:blip r:embed="rId6" cstate="print"/>
            <a:srcRect l="2609" t="7500" r="66957" b="47501"/>
            <a:stretch>
              <a:fillRect/>
            </a:stretch>
          </p:blipFill>
          <p:spPr>
            <a:xfrm>
              <a:off x="-1728192" y="5486400"/>
              <a:ext cx="1728192" cy="1371600"/>
            </a:xfrm>
            <a:prstGeom prst="rect">
              <a:avLst/>
            </a:prstGeom>
            <a:noFill/>
            <a:ln w="9525">
              <a:noFill/>
            </a:ln>
          </p:spPr>
        </p:pic>
        <p:sp>
          <p:nvSpPr>
            <p:cNvPr id="14379" name="Text Box 6"/>
            <p:cNvSpPr txBox="1"/>
            <p:nvPr/>
          </p:nvSpPr>
          <p:spPr>
            <a:xfrm>
              <a:off x="-1404665" y="6309320"/>
              <a:ext cx="1188492" cy="553997"/>
            </a:xfrm>
            <a:prstGeom prst="rect">
              <a:avLst/>
            </a:prstGeom>
            <a:solidFill>
              <a:schemeClr val="bg1"/>
            </a:solidFill>
            <a:ln w="12700">
              <a:noFill/>
            </a:ln>
          </p:spPr>
          <p:txBody>
            <a:bodyPr>
              <a:spAutoFit/>
            </a:bodyPr>
            <a:lstStyle/>
            <a:p>
              <a:pPr>
                <a:spcBef>
                  <a:spcPct val="50000"/>
                </a:spcBef>
              </a:pPr>
              <a:r>
                <a:rPr lang="zh-CN" altLang="en-US" sz="2100" dirty="0">
                  <a:latin typeface="黑体" panose="02010609060101010101" pitchFamily="49" charset="-122"/>
                  <a:ea typeface="黑体" panose="02010609060101010101" pitchFamily="49" charset="-122"/>
                </a:rPr>
                <a:t> 股市</a:t>
              </a:r>
              <a:endParaRPr lang="zh-CN" altLang="en-US" sz="2100" dirty="0">
                <a:latin typeface="黑体" panose="02010609060101010101" pitchFamily="49" charset="-122"/>
                <a:ea typeface="黑体" panose="02010609060101010101" pitchFamily="49" charset="-122"/>
              </a:endParaRPr>
            </a:p>
          </p:txBody>
        </p:sp>
      </p:grpSp>
      <p:grpSp>
        <p:nvGrpSpPr>
          <p:cNvPr id="17" name="组合 147"/>
          <p:cNvGrpSpPr/>
          <p:nvPr/>
        </p:nvGrpSpPr>
        <p:grpSpPr>
          <a:xfrm>
            <a:off x="1393507" y="3690459"/>
            <a:ext cx="2355533" cy="1041051"/>
            <a:chOff x="1331855" y="4293096"/>
            <a:chExt cx="3140710" cy="1388265"/>
          </a:xfrm>
        </p:grpSpPr>
        <p:sp>
          <p:nvSpPr>
            <p:cNvPr id="14376" name="Text Box 9"/>
            <p:cNvSpPr txBox="1"/>
            <p:nvPr/>
          </p:nvSpPr>
          <p:spPr>
            <a:xfrm rot="1337758">
              <a:off x="1726826" y="5065721"/>
              <a:ext cx="2232025" cy="615640"/>
            </a:xfrm>
            <a:prstGeom prst="rect">
              <a:avLst/>
            </a:prstGeom>
            <a:noFill/>
            <a:ln w="12700">
              <a:noFill/>
            </a:ln>
          </p:spPr>
          <p:txBody>
            <a:bodyPr>
              <a:spAutoFit/>
            </a:bodyPr>
            <a:lstStyle/>
            <a:p>
              <a:pPr algn="ctr">
                <a:spcBef>
                  <a:spcPct val="50000"/>
                </a:spcBef>
              </a:pPr>
              <a:r>
                <a:rPr lang="zh-CN" altLang="en-US" sz="2400" b="1" dirty="0">
                  <a:solidFill>
                    <a:srgbClr val="0000FF"/>
                  </a:solidFill>
                  <a:latin typeface="黑体" panose="02010609060101010101" pitchFamily="49" charset="-122"/>
                  <a:ea typeface="黑体" panose="02010609060101010101" pitchFamily="49" charset="-122"/>
                </a:rPr>
                <a:t>提供资金</a:t>
              </a:r>
              <a:endParaRPr lang="zh-CN" altLang="en-US" sz="2400" b="1" dirty="0">
                <a:solidFill>
                  <a:srgbClr val="0000FF"/>
                </a:solidFill>
                <a:latin typeface="黑体" panose="02010609060101010101" pitchFamily="49" charset="-122"/>
                <a:ea typeface="黑体" panose="02010609060101010101" pitchFamily="49" charset="-122"/>
              </a:endParaRPr>
            </a:p>
          </p:txBody>
        </p:sp>
        <p:cxnSp>
          <p:nvCxnSpPr>
            <p:cNvPr id="122" name="直接箭头连接符 121"/>
            <p:cNvCxnSpPr/>
            <p:nvPr/>
          </p:nvCxnSpPr>
          <p:spPr>
            <a:xfrm>
              <a:off x="1331855" y="4293096"/>
              <a:ext cx="3140710" cy="1312731"/>
            </a:xfrm>
            <a:prstGeom prst="straightConnector1">
              <a:avLst/>
            </a:prstGeom>
            <a:ln w="127000">
              <a:solidFill>
                <a:srgbClr val="0033CC"/>
              </a:solidFill>
              <a:headEnd type="triangle" w="med" len="med"/>
              <a:tailEnd type="none"/>
            </a:ln>
            <a:effectLst/>
          </p:spPr>
          <p:style>
            <a:lnRef idx="3">
              <a:schemeClr val="accent1"/>
            </a:lnRef>
            <a:fillRef idx="0">
              <a:schemeClr val="accent1"/>
            </a:fillRef>
            <a:effectRef idx="2">
              <a:schemeClr val="accent1"/>
            </a:effectRef>
            <a:fontRef idx="minor">
              <a:schemeClr val="tx1"/>
            </a:fontRef>
          </p:style>
        </p:cxnSp>
      </p:grpSp>
      <p:grpSp>
        <p:nvGrpSpPr>
          <p:cNvPr id="22" name="组合 148"/>
          <p:cNvGrpSpPr/>
          <p:nvPr/>
        </p:nvGrpSpPr>
        <p:grpSpPr>
          <a:xfrm>
            <a:off x="5406391" y="3632835"/>
            <a:ext cx="2341721" cy="1122045"/>
            <a:chOff x="4328832" y="4221405"/>
            <a:chExt cx="3123488" cy="1495787"/>
          </a:xfrm>
        </p:grpSpPr>
        <p:sp>
          <p:nvSpPr>
            <p:cNvPr id="14374" name="Text Box 11"/>
            <p:cNvSpPr txBox="1"/>
            <p:nvPr/>
          </p:nvSpPr>
          <p:spPr>
            <a:xfrm rot="20131318">
              <a:off x="5119391" y="4891204"/>
              <a:ext cx="1997500" cy="615441"/>
            </a:xfrm>
            <a:prstGeom prst="rect">
              <a:avLst/>
            </a:prstGeom>
            <a:noFill/>
            <a:ln w="12700">
              <a:noFill/>
            </a:ln>
          </p:spPr>
          <p:txBody>
            <a:bodyPr>
              <a:spAutoFit/>
            </a:bodyPr>
            <a:lstStyle/>
            <a:p>
              <a:pPr algn="ctr">
                <a:spcBef>
                  <a:spcPct val="50000"/>
                </a:spcBef>
              </a:pPr>
              <a:r>
                <a:rPr lang="zh-CN" altLang="en-US" sz="2400" b="1" dirty="0">
                  <a:solidFill>
                    <a:srgbClr val="0033CC"/>
                  </a:solidFill>
                  <a:latin typeface="黑体" panose="02010609060101010101" pitchFamily="49" charset="-122"/>
                  <a:ea typeface="黑体" panose="02010609060101010101" pitchFamily="49" charset="-122"/>
                </a:rPr>
                <a:t>投资</a:t>
              </a:r>
              <a:endParaRPr lang="zh-CN" altLang="en-US" sz="2400" b="1" dirty="0">
                <a:solidFill>
                  <a:srgbClr val="0033CC"/>
                </a:solidFill>
                <a:latin typeface="黑体" panose="02010609060101010101" pitchFamily="49" charset="-122"/>
                <a:ea typeface="黑体" panose="02010609060101010101" pitchFamily="49" charset="-122"/>
              </a:endParaRPr>
            </a:p>
          </p:txBody>
        </p:sp>
        <p:cxnSp>
          <p:nvCxnSpPr>
            <p:cNvPr id="124" name="直接箭头连接符 123"/>
            <p:cNvCxnSpPr/>
            <p:nvPr/>
          </p:nvCxnSpPr>
          <p:spPr>
            <a:xfrm flipV="1">
              <a:off x="4328832" y="4221405"/>
              <a:ext cx="3123488" cy="1495787"/>
            </a:xfrm>
            <a:prstGeom prst="straightConnector1">
              <a:avLst/>
            </a:prstGeom>
            <a:ln w="114300">
              <a:solidFill>
                <a:srgbClr val="0033CC"/>
              </a:solidFill>
              <a:headEnd type="triangle"/>
              <a:tailEnd type="none"/>
            </a:ln>
            <a:effectLst/>
          </p:spPr>
          <p:style>
            <a:lnRef idx="3">
              <a:schemeClr val="accent1"/>
            </a:lnRef>
            <a:fillRef idx="0">
              <a:schemeClr val="accent1"/>
            </a:fillRef>
            <a:effectRef idx="2">
              <a:schemeClr val="accent1"/>
            </a:effectRef>
            <a:fontRef idx="minor">
              <a:schemeClr val="tx1"/>
            </a:fontRef>
          </p:style>
        </p:cxnSp>
      </p:grpSp>
      <p:grpSp>
        <p:nvGrpSpPr>
          <p:cNvPr id="25" name="组合 8"/>
          <p:cNvGrpSpPr/>
          <p:nvPr/>
        </p:nvGrpSpPr>
        <p:grpSpPr>
          <a:xfrm>
            <a:off x="4497229" y="1036321"/>
            <a:ext cx="553879" cy="2943701"/>
            <a:chOff x="9443" y="2176"/>
            <a:chExt cx="1163" cy="6181"/>
          </a:xfrm>
        </p:grpSpPr>
        <p:cxnSp>
          <p:nvCxnSpPr>
            <p:cNvPr id="2" name="直接箭头连接符 1"/>
            <p:cNvCxnSpPr/>
            <p:nvPr/>
          </p:nvCxnSpPr>
          <p:spPr>
            <a:xfrm flipV="1">
              <a:off x="9543" y="2472"/>
              <a:ext cx="0" cy="5885"/>
            </a:xfrm>
            <a:prstGeom prst="straightConnector1">
              <a:avLst/>
            </a:prstGeom>
            <a:ln w="114300">
              <a:solidFill>
                <a:srgbClr val="0033CC"/>
              </a:solidFill>
              <a:headEnd type="triangle"/>
              <a:tailEnd type="none"/>
            </a:ln>
            <a:effectLst/>
          </p:spPr>
          <p:style>
            <a:lnRef idx="3">
              <a:schemeClr val="accent1"/>
            </a:lnRef>
            <a:fillRef idx="0">
              <a:schemeClr val="accent1"/>
            </a:fillRef>
            <a:effectRef idx="2">
              <a:schemeClr val="accent1"/>
            </a:effectRef>
            <a:fontRef idx="minor">
              <a:schemeClr val="tx1"/>
            </a:fontRef>
          </p:style>
        </p:cxnSp>
        <p:sp>
          <p:nvSpPr>
            <p:cNvPr id="17454" name="Text Box 9"/>
            <p:cNvSpPr txBox="1"/>
            <p:nvPr/>
          </p:nvSpPr>
          <p:spPr>
            <a:xfrm>
              <a:off x="9443" y="2176"/>
              <a:ext cx="1163" cy="2225"/>
            </a:xfrm>
            <a:prstGeom prst="rect">
              <a:avLst/>
            </a:prstGeom>
            <a:noFill/>
            <a:ln w="12700">
              <a:noFill/>
            </a:ln>
          </p:spPr>
          <p:txBody>
            <a:bodyPr vert="eaVert" wrap="square">
              <a:spAutoFit/>
            </a:bodyPr>
            <a:lstStyle/>
            <a:p>
              <a:pPr algn="l">
                <a:spcBef>
                  <a:spcPct val="50000"/>
                </a:spcBef>
              </a:pPr>
              <a:r>
                <a:rPr lang="en-US" altLang="zh-CN" sz="2400" b="1" dirty="0">
                  <a:solidFill>
                    <a:srgbClr val="0000FF"/>
                  </a:solidFill>
                  <a:latin typeface="黑体" panose="02010609060101010101" pitchFamily="49" charset="-122"/>
                  <a:ea typeface="黑体" panose="02010609060101010101" pitchFamily="49" charset="-122"/>
                </a:rPr>
                <a:t> </a:t>
              </a:r>
              <a:r>
                <a:rPr lang="zh-CN" altLang="en-US" sz="2400" b="1" dirty="0">
                  <a:solidFill>
                    <a:srgbClr val="0000FF"/>
                  </a:solidFill>
                  <a:latin typeface="黑体" panose="02010609060101010101" pitchFamily="49" charset="-122"/>
                  <a:ea typeface="黑体" panose="02010609060101010101" pitchFamily="49" charset="-122"/>
                </a:rPr>
                <a:t>投资</a:t>
              </a:r>
              <a:endParaRPr lang="zh-CN" altLang="en-US" sz="2400" b="1" dirty="0">
                <a:solidFill>
                  <a:srgbClr val="0000FF"/>
                </a:solidFill>
                <a:latin typeface="黑体" panose="02010609060101010101" pitchFamily="49" charset="-122"/>
                <a:ea typeface="黑体" panose="02010609060101010101" pitchFamily="49" charset="-122"/>
              </a:endParaRPr>
            </a:p>
          </p:txBody>
        </p:sp>
      </p:grpSp>
      <p:sp>
        <p:nvSpPr>
          <p:cNvPr id="10" name="椭圆 9"/>
          <p:cNvSpPr/>
          <p:nvPr/>
        </p:nvSpPr>
        <p:spPr>
          <a:xfrm>
            <a:off x="607695" y="602933"/>
            <a:ext cx="4097179" cy="4097179"/>
          </a:xfrm>
          <a:prstGeom prst="ellipse">
            <a:avLst/>
          </a:prstGeom>
          <a:gradFill>
            <a:gsLst>
              <a:gs pos="0">
                <a:schemeClr val="accent5">
                  <a:satMod val="103000"/>
                  <a:lumMod val="102000"/>
                  <a:tint val="94000"/>
                  <a:alpha val="18000"/>
                </a:schemeClr>
              </a:gs>
              <a:gs pos="50000">
                <a:schemeClr val="accent5">
                  <a:satMod val="110000"/>
                  <a:lumMod val="100000"/>
                  <a:shade val="100000"/>
                  <a:alpha val="18000"/>
                </a:schemeClr>
              </a:gs>
              <a:gs pos="100000">
                <a:schemeClr val="accent5">
                  <a:lumMod val="99000"/>
                  <a:satMod val="120000"/>
                  <a:shade val="78000"/>
                  <a:alpha val="19000"/>
                </a:schemeClr>
              </a:gs>
            </a:gsLst>
          </a:gradFill>
        </p:spPr>
        <p:style>
          <a:lnRef idx="0">
            <a:schemeClr val="accent5"/>
          </a:lnRef>
          <a:fillRef idx="3">
            <a:schemeClr val="accent5"/>
          </a:fillRef>
          <a:effectRef idx="3">
            <a:schemeClr val="accent5"/>
          </a:effectRef>
          <a:fontRef idx="minor">
            <a:schemeClr val="lt1"/>
          </a:fontRef>
        </p:style>
        <p:txBody>
          <a:bodyPr rtlCol="0" anchor="ctr"/>
          <a:lstStyle/>
          <a:p>
            <a:pPr algn="ctr"/>
            <a:r>
              <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生产</a:t>
            </a:r>
            <a:endParaRPr lang="zh-CN" altLang="en-US" sz="2400" b="1">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sp>
        <p:nvSpPr>
          <p:cNvPr id="3" name="TextBox 38"/>
          <p:cNvSpPr txBox="1"/>
          <p:nvPr/>
        </p:nvSpPr>
        <p:spPr>
          <a:xfrm>
            <a:off x="3646885" y="1752362"/>
            <a:ext cx="2300630" cy="600164"/>
          </a:xfrm>
          <a:prstGeom prst="rect">
            <a:avLst/>
          </a:prstGeom>
          <a:noFill/>
          <a:ln w="9525">
            <a:noFill/>
          </a:ln>
        </p:spPr>
        <p:txBody>
          <a:bodyPr wrap="none">
            <a:spAutoFit/>
          </a:bodyPr>
          <a:lstStyle/>
          <a:p>
            <a:r>
              <a:rPr lang="zh-CN" altLang="en-US" sz="3300" dirty="0">
                <a:solidFill>
                  <a:srgbClr val="FF3300"/>
                </a:solidFill>
                <a:latin typeface="黑体" panose="02010609060101010101" pitchFamily="49" charset="-122"/>
                <a:ea typeface="黑体" panose="02010609060101010101" pitchFamily="49" charset="-122"/>
              </a:rPr>
              <a:t>“繁荣”？</a:t>
            </a:r>
            <a:endParaRPr lang="zh-CN" altLang="en-US" sz="3300" dirty="0">
              <a:solidFill>
                <a:srgbClr val="FF3300"/>
              </a:solidFill>
              <a:latin typeface="黑体" panose="02010609060101010101" pitchFamily="49" charset="-122"/>
              <a:ea typeface="黑体" panose="02010609060101010101" pitchFamily="49" charset="-122"/>
            </a:endParaRPr>
          </a:p>
        </p:txBody>
      </p:sp>
      <p:sp>
        <p:nvSpPr>
          <p:cNvPr id="44" name="椭圆 43"/>
          <p:cNvSpPr/>
          <p:nvPr/>
        </p:nvSpPr>
        <p:spPr>
          <a:xfrm>
            <a:off x="632511" y="627671"/>
            <a:ext cx="4116761" cy="3955968"/>
          </a:xfrm>
          <a:prstGeom prst="ellipse">
            <a:avLst/>
          </a:prstGeom>
          <a:noFill/>
          <a:ln w="127000">
            <a:solidFill>
              <a:srgbClr val="FFFF00"/>
            </a:solidFill>
            <a:prstDash val="sysDash"/>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sp>
        <p:nvSpPr>
          <p:cNvPr id="45" name="椭圆 44"/>
          <p:cNvSpPr/>
          <p:nvPr/>
        </p:nvSpPr>
        <p:spPr>
          <a:xfrm>
            <a:off x="5810882" y="1981316"/>
            <a:ext cx="1421606" cy="1386248"/>
          </a:xfrm>
          <a:prstGeom prst="ellipse">
            <a:avLst/>
          </a:prstGeom>
          <a:noFill/>
          <a:ln w="127000">
            <a:solidFill>
              <a:srgbClr val="FFFF00"/>
            </a:solidFill>
            <a:prstDash val="sysDash"/>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sp>
        <p:nvSpPr>
          <p:cNvPr id="46" name="文本框 45"/>
          <p:cNvSpPr txBox="1"/>
          <p:nvPr/>
        </p:nvSpPr>
        <p:spPr>
          <a:xfrm>
            <a:off x="255083" y="201156"/>
            <a:ext cx="4871616" cy="1015663"/>
          </a:xfrm>
          <a:prstGeom prst="rect">
            <a:avLst/>
          </a:prstGeom>
          <a:solidFill>
            <a:schemeClr val="accent1">
              <a:lumMod val="20000"/>
              <a:lumOff val="80000"/>
            </a:schemeClr>
          </a:solidFill>
        </p:spPr>
        <p:txBody>
          <a:bodyPr wrap="square" rtlCol="0">
            <a:spAutoFit/>
          </a:bodyPr>
          <a:lstStyle/>
          <a:p>
            <a:pPr algn="ctr"/>
            <a:r>
              <a:rPr lang="zh-CN" altLang="en-US" sz="2400" b="1" dirty="0" smtClean="0">
                <a:solidFill>
                  <a:srgbClr val="0070C0"/>
                </a:solidFill>
                <a:latin typeface="黑体" panose="02010609060101010101" pitchFamily="49" charset="-122"/>
                <a:ea typeface="黑体" panose="02010609060101010101" pitchFamily="49" charset="-122"/>
              </a:rPr>
              <a:t>原因</a:t>
            </a:r>
            <a:r>
              <a:rPr lang="zh-CN" altLang="en-US" sz="2400" b="1" dirty="0">
                <a:solidFill>
                  <a:srgbClr val="0070C0"/>
                </a:solidFill>
                <a:latin typeface="黑体" panose="02010609060101010101" pitchFamily="49" charset="-122"/>
                <a:ea typeface="黑体" panose="02010609060101010101" pitchFamily="49" charset="-122"/>
              </a:rPr>
              <a:t>：分期付款造成市场虚假繁荣，    </a:t>
            </a:r>
            <a:endParaRPr lang="en-US" altLang="zh-CN" sz="2400" b="1" dirty="0">
              <a:solidFill>
                <a:srgbClr val="0070C0"/>
              </a:solidFill>
              <a:latin typeface="黑体" panose="02010609060101010101" pitchFamily="49" charset="-122"/>
              <a:ea typeface="黑体" panose="02010609060101010101" pitchFamily="49" charset="-122"/>
            </a:endParaRPr>
          </a:p>
          <a:p>
            <a:pPr algn="ctr">
              <a:lnSpc>
                <a:spcPct val="150000"/>
              </a:lnSpc>
            </a:pPr>
            <a:r>
              <a:rPr lang="en-US" altLang="zh-CN" sz="2400" b="1" dirty="0">
                <a:solidFill>
                  <a:srgbClr val="0070C0"/>
                </a:solidFill>
                <a:latin typeface="黑体" panose="02010609060101010101" pitchFamily="49" charset="-122"/>
                <a:ea typeface="黑体" panose="02010609060101010101" pitchFamily="49" charset="-122"/>
              </a:rPr>
              <a:t>  </a:t>
            </a:r>
            <a:r>
              <a:rPr lang="zh-CN" altLang="en-US" sz="2400" b="1" dirty="0" smtClean="0">
                <a:solidFill>
                  <a:srgbClr val="0070C0"/>
                </a:solidFill>
                <a:latin typeface="黑体" panose="02010609060101010101" pitchFamily="49" charset="-122"/>
                <a:ea typeface="黑体" panose="02010609060101010101" pitchFamily="49" charset="-122"/>
              </a:rPr>
              <a:t>股票</a:t>
            </a:r>
            <a:r>
              <a:rPr lang="zh-CN" altLang="en-US" sz="2400" b="1" dirty="0">
                <a:solidFill>
                  <a:srgbClr val="0070C0"/>
                </a:solidFill>
                <a:latin typeface="黑体" panose="02010609060101010101" pitchFamily="49" charset="-122"/>
                <a:ea typeface="黑体" panose="02010609060101010101" pitchFamily="49" charset="-122"/>
              </a:rPr>
              <a:t>投机加大金融</a:t>
            </a:r>
            <a:r>
              <a:rPr lang="zh-CN" altLang="en-US" sz="2400" b="1" dirty="0" smtClean="0">
                <a:solidFill>
                  <a:srgbClr val="0070C0"/>
                </a:solidFill>
                <a:latin typeface="黑体" panose="02010609060101010101" pitchFamily="49" charset="-122"/>
                <a:ea typeface="黑体" panose="02010609060101010101" pitchFamily="49" charset="-122"/>
              </a:rPr>
              <a:t>风险</a:t>
            </a:r>
            <a:endParaRPr lang="en-US" altLang="zh-CN" sz="2400" b="1" dirty="0">
              <a:solidFill>
                <a:srgbClr val="0070C0"/>
              </a:solidFill>
              <a:latin typeface="黑体" panose="02010609060101010101" pitchFamily="49" charset="-122"/>
              <a:ea typeface="黑体" panose="02010609060101010101" pitchFamily="49" charset="-122"/>
            </a:endParaRPr>
          </a:p>
        </p:txBody>
      </p:sp>
      <p:sp>
        <p:nvSpPr>
          <p:cNvPr id="5" name="文本框 4"/>
          <p:cNvSpPr txBox="1"/>
          <p:nvPr/>
        </p:nvSpPr>
        <p:spPr>
          <a:xfrm>
            <a:off x="332309" y="3765943"/>
            <a:ext cx="8632179" cy="1107996"/>
          </a:xfrm>
          <a:prstGeom prst="rect">
            <a:avLst/>
          </a:prstGeom>
          <a:solidFill>
            <a:schemeClr val="bg1"/>
          </a:solidFill>
          <a:ln w="38100"/>
        </p:spPr>
        <p:style>
          <a:lnRef idx="2">
            <a:schemeClr val="accent1"/>
          </a:lnRef>
          <a:fillRef idx="0">
            <a:srgbClr val="FFFFFF"/>
          </a:fillRef>
          <a:effectRef idx="0">
            <a:srgbClr val="FFFFFF"/>
          </a:effectRef>
          <a:fontRef idx="minor">
            <a:schemeClr val="dk1"/>
          </a:fontRef>
        </p:style>
        <p:txBody>
          <a:bodyPr wrap="square" rtlCol="0">
            <a:spAutoFit/>
          </a:bodyPr>
          <a:lstStyle/>
          <a:p>
            <a:pPr>
              <a:lnSpc>
                <a:spcPct val="150000"/>
              </a:lnSpc>
            </a:pPr>
            <a:r>
              <a:rPr lang="zh-CN" altLang="en-US" sz="2200" b="1" dirty="0">
                <a:latin typeface="黑体" panose="02010609060101010101" pitchFamily="49" charset="-122"/>
                <a:ea typeface="黑体" panose="02010609060101010101" pitchFamily="49" charset="-122"/>
                <a:sym typeface="+mn-ea"/>
              </a:rPr>
              <a:t>最好的经济是完全自由的市场经济，最好的政府是不干预经济的政府</a:t>
            </a:r>
            <a:r>
              <a:rPr lang="zh-CN" altLang="en-US" sz="2200" b="1" dirty="0" smtClean="0">
                <a:latin typeface="黑体" panose="02010609060101010101" pitchFamily="49" charset="-122"/>
                <a:ea typeface="黑体" panose="02010609060101010101" pitchFamily="49" charset="-122"/>
                <a:sym typeface="+mn-ea"/>
              </a:rPr>
              <a:t>。</a:t>
            </a:r>
            <a:endParaRPr lang="zh-CN" altLang="en-US" sz="2200" dirty="0">
              <a:latin typeface="黑体" panose="02010609060101010101" pitchFamily="49" charset="-122"/>
              <a:ea typeface="黑体" panose="02010609060101010101" pitchFamily="49" charset="-122"/>
            </a:endParaRPr>
          </a:p>
          <a:p>
            <a:pPr algn="r">
              <a:lnSpc>
                <a:spcPct val="150000"/>
              </a:lnSpc>
            </a:pPr>
            <a:r>
              <a:rPr lang="en-US" altLang="zh-CN" sz="2200" dirty="0">
                <a:latin typeface="黑体" panose="02010609060101010101" pitchFamily="49" charset="-122"/>
                <a:ea typeface="黑体" panose="02010609060101010101" pitchFamily="49" charset="-122"/>
              </a:rPr>
              <a:t>——</a:t>
            </a:r>
            <a:r>
              <a:rPr lang="zh-CN" altLang="en-US" sz="2200" dirty="0">
                <a:latin typeface="黑体" panose="02010609060101010101" pitchFamily="49" charset="-122"/>
                <a:ea typeface="黑体" panose="02010609060101010101" pitchFamily="49" charset="-122"/>
              </a:rPr>
              <a:t>胡佛</a:t>
            </a:r>
            <a:endParaRPr lang="zh-CN" altLang="en-US" sz="2200"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7"/>
                                        </p:tgtEl>
                                      </p:cBhvr>
                                    </p:animEffect>
                                    <p:animScale>
                                      <p:cBhvr>
                                        <p:cTn id="7" dur="250" autoRev="1" fill="hold"/>
                                        <p:tgtEl>
                                          <p:spTgt spid="17"/>
                                        </p:tgtEl>
                                      </p:cBhvr>
                                      <p:by x="105000" y="105000"/>
                                    </p:animScale>
                                  </p:childTnLst>
                                </p:cTn>
                              </p:par>
                            </p:childTnLst>
                          </p:cTn>
                        </p:par>
                        <p:par>
                          <p:cTn id="8" fill="hold">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17"/>
                                        </p:tgtEl>
                                      </p:cBhvr>
                                    </p:animEffect>
                                    <p:animScale>
                                      <p:cBhvr>
                                        <p:cTn id="11" dur="250" autoRev="1" fill="hold"/>
                                        <p:tgtEl>
                                          <p:spTgt spid="17"/>
                                        </p:tgtEl>
                                      </p:cBhvr>
                                      <p:by x="105000" y="105000"/>
                                    </p:animScale>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500" fill="hold">
                                          <p:stCondLst>
                                            <p:cond delay="0"/>
                                          </p:stCondLst>
                                        </p:cTn>
                                        <p:tgtEl>
                                          <p:spTgt spid="10"/>
                                        </p:tgtEl>
                                        <p:attrNameLst>
                                          <p:attrName>style.visibility</p:attrName>
                                        </p:attrNameLst>
                                      </p:cBhvr>
                                      <p:to>
                                        <p:strVal val="visible"/>
                                      </p:to>
                                    </p:set>
                                    <p:animEffect transition="in" filter="wheel(1)">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26" presetClass="emph" presetSubtype="0" fill="hold" nodeType="clickEffect">
                                  <p:stCondLst>
                                    <p:cond delay="0"/>
                                  </p:stCondLst>
                                  <p:childTnLst>
                                    <p:animEffect transition="out" filter="fade">
                                      <p:cBhvr>
                                        <p:cTn id="20" dur="500" tmFilter="0, 0; .2, .5; .8, .5; 1, 0"/>
                                        <p:tgtEl>
                                          <p:spTgt spid="16"/>
                                        </p:tgtEl>
                                      </p:cBhvr>
                                    </p:animEffect>
                                    <p:animScale>
                                      <p:cBhvr>
                                        <p:cTn id="21" dur="250" autoRev="1" fill="hold"/>
                                        <p:tgtEl>
                                          <p:spTgt spid="16"/>
                                        </p:tgtEl>
                                      </p:cBhvr>
                                      <p:by x="105000" y="105000"/>
                                    </p:animScale>
                                  </p:childTnLst>
                                </p:cTn>
                              </p:par>
                              <p:par>
                                <p:cTn id="22" presetID="23" presetClass="entr" presetSubtype="16"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childTnLst>
                                </p:cTn>
                              </p:par>
                            </p:childTnLst>
                          </p:cTn>
                        </p:par>
                      </p:childTnLst>
                    </p:cTn>
                  </p:par>
                  <p:par>
                    <p:cTn id="26" fill="hold">
                      <p:stCondLst>
                        <p:cond delay="indefinite"/>
                      </p:stCondLst>
                      <p:childTnLst>
                        <p:par>
                          <p:cTn id="27" fill="hold">
                            <p:stCondLst>
                              <p:cond delay="0"/>
                            </p:stCondLst>
                            <p:childTnLst>
                              <p:par>
                                <p:cTn id="28" presetID="23" presetClass="entr" presetSubtype="16" fill="hold" grpId="0" nodeType="click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barn(inVertical)">
                                      <p:cBhvr>
                                        <p:cTn id="36" dur="500"/>
                                        <p:tgtEl>
                                          <p:spTgt spid="46"/>
                                        </p:tgtEl>
                                      </p:cBhvr>
                                    </p:animEffec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500" fill="hold"/>
                                        <p:tgtEl>
                                          <p:spTgt spid="5"/>
                                        </p:tgtEl>
                                        <p:attrNameLst>
                                          <p:attrName>ppt_x</p:attrName>
                                        </p:attrNameLst>
                                      </p:cBhvr>
                                      <p:tavLst>
                                        <p:tav tm="0">
                                          <p:val>
                                            <p:strVal val="#ppt_x"/>
                                          </p:val>
                                        </p:tav>
                                        <p:tav tm="100000">
                                          <p:val>
                                            <p:strVal val="#ppt_x"/>
                                          </p:val>
                                        </p:tav>
                                      </p:tavLst>
                                    </p:anim>
                                    <p:anim calcmode="lin" valueType="num">
                                      <p:cBhvr additive="base">
                                        <p:cTn id="4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44" grpId="0" animBg="1"/>
      <p:bldP spid="45" grpId="0" animBg="1"/>
      <p:bldP spid="46" grpId="0" animBg="1"/>
      <p:bldP spid="5" grpId="0" bldLvl="0" animBg="1"/>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AS_UNIQUEID" val="66"/>
  <p:tag name="KSO_WM_BEAUTIFY_FLAG" val=""/>
</p:tagLst>
</file>

<file path=ppt/tags/tag101.xml><?xml version="1.0" encoding="utf-8"?>
<p:tagLst xmlns:p="http://schemas.openxmlformats.org/presentationml/2006/main">
  <p:tag name="KSO_WPP_MARK_KEY" val="3a5f311e-f7f9-41e5-b799-f34613bd13a0"/>
  <p:tag name="COMMONDATA" val="eyJoZGlkIjoiZGI4MGMwOWE4YWZlYTkxZDNiZjQzMTBiNmRhNzZlNTkifQ=="/>
  <p:tag name="commondata" val="eyJoZGlkIjoiMDc0YmVkNzIyYTUyMGViMjlkZjRjOWNkOGFjNWZiMmUifQ=="/>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REFSHAPE" val="213071140"/>
</p:tagLst>
</file>

<file path=ppt/tags/tag35.xml><?xml version="1.0" encoding="utf-8"?>
<p:tagLst xmlns:p="http://schemas.openxmlformats.org/presentationml/2006/main">
  <p:tag name="REFSHAPE" val="213071276"/>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AS_UNIQUEID" val="1185"/>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AS_UNIQUEID" val="4774"/>
  <p:tag name="KSO_WM_BEAUTIFY_FLAG" val=""/>
  <p:tag name="KSO_WM_TAG_VERSION" val="1.0"/>
  <p:tag name="KSO_WM_TEMPLATE_CATEGORY" val="custom"/>
  <p:tag name="KSO_WM_TEMPLATE_INDEX" val="20207618"/>
  <p:tag name="KSO_WM_UNIT_COMPATIBLE" val="0"/>
  <p:tag name="KSO_WM_UNIT_DIAGRAM_ISNUMVISUAL" val="0"/>
  <p:tag name="KSO_WM_UNIT_DIAGRAM_ISREFERUNIT" val="0"/>
  <p:tag name="KSO_WM_UNIT_HIGHLIGHT" val="0"/>
  <p:tag name="KSO_WM_UNIT_ID" val="custom20207618_1*b*1"/>
  <p:tag name="KSO_WM_UNIT_INDEX" val="1"/>
  <p:tag name="KSO_WM_UNIT_ISCONTENTSTITLE" val="0"/>
  <p:tag name="KSO_WM_UNIT_ISNUMDGMTITLE" val="0"/>
  <p:tag name="KSO_WM_UNIT_LAYERLEVEL" val="1"/>
  <p:tag name="KSO_WM_UNIT_NOCLEAR" val="0"/>
  <p:tag name="KSO_WM_UNIT_PRESET_TEXT" val="攻坚克难赢未来——实现中华民族伟大复兴的中国梦!"/>
  <p:tag name="KSO_WM_UNIT_TEXT_FILL_FORE_SCHEMECOLOR_INDEX" val="14"/>
  <p:tag name="KSO_WM_UNIT_TEXT_FILL_FORE_SCHEMECOLOR_INDEX_BRIGHTNESS" val="0"/>
  <p:tag name="KSO_WM_UNIT_TEXT_FILL_TYPE" val="1"/>
  <p:tag name="KSO_WM_UNIT_TYPE" val="b"/>
  <p:tag name="KSO_WM_UNIT_VALUE" val="36"/>
</p:tagLst>
</file>

<file path=ppt/tags/tag46.xml><?xml version="1.0" encoding="utf-8"?>
<p:tagLst xmlns:p="http://schemas.openxmlformats.org/presentationml/2006/main">
  <p:tag name="KSO_WM_BEAUTIFY_FLAG" val="#wm#"/>
  <p:tag name="KSO_WM_TEMPLATE_CATEGORY" val="custom"/>
  <p:tag name="KSO_WM_TEMPLATE_INDEX" val="20207618"/>
</p:tagLst>
</file>

<file path=ppt/tags/tag47.xml><?xml version="1.0" encoding="utf-8"?>
<p:tagLst xmlns:p="http://schemas.openxmlformats.org/presentationml/2006/main">
  <p:tag name="AS_UNIQUEID" val="1185"/>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SPECIAL_SOURCE" val="bdnull"/>
</p:tagLst>
</file>

<file path=ppt/tags/tag51.xml><?xml version="1.0" encoding="utf-8"?>
<p:tagLst xmlns:p="http://schemas.openxmlformats.org/presentationml/2006/main">
  <p:tag name="AS_UNIQUEID" val="1185"/>
  <p:tag name="KSO_WM_BEAUTIFY_FLAG" val=""/>
</p:tagLst>
</file>

<file path=ppt/tags/tag52.xml><?xml version="1.0" encoding="utf-8"?>
<p:tagLst xmlns:p="http://schemas.openxmlformats.org/presentationml/2006/main">
  <p:tag name="POCKET_APPLY_TIME" val="2020年7月6日"/>
  <p:tag name="POCKET_APPLY_TYPE" val="Slide"/>
  <p:tag name="APPLYTYPE" val="SubTitle"/>
  <p:tag name="APPLYORDER" val="1"/>
</p:tagLst>
</file>

<file path=ppt/tags/tag53.xml><?xml version="1.0" encoding="utf-8"?>
<p:tagLst xmlns:p="http://schemas.openxmlformats.org/presentationml/2006/main">
  <p:tag name="POCKET_APPLY_TIME" val="2020年7月6日"/>
  <p:tag name="POCKET_APPLY_TYPE" val="Slide"/>
  <p:tag name="APPLYTYPE" val="SubTitle"/>
  <p:tag name="APPLYORDER" val="2"/>
</p:tagLst>
</file>

<file path=ppt/tags/tag54.xml><?xml version="1.0" encoding="utf-8"?>
<p:tagLst xmlns:p="http://schemas.openxmlformats.org/presentationml/2006/main">
  <p:tag name="POCKET_APPLY_TIME" val="2020年7月6日"/>
  <p:tag name="POCKET_APPLY_TYPE" val="Slide"/>
  <p:tag name="APPLYTYPE" val="SubTitle"/>
  <p:tag name="APPLYORDER" val="3"/>
</p:tagLst>
</file>

<file path=ppt/tags/tag55.xml><?xml version="1.0" encoding="utf-8"?>
<p:tagLst xmlns:p="http://schemas.openxmlformats.org/presentationml/2006/main">
  <p:tag name="KSO_WM_SPECIAL_SOURCE" val="bdnull"/>
</p:tagLst>
</file>

<file path=ppt/tags/tag56.xml><?xml version="1.0" encoding="utf-8"?>
<p:tagLst xmlns:p="http://schemas.openxmlformats.org/presentationml/2006/main">
  <p:tag name="AS_UNIQUEID" val="1185"/>
  <p:tag name="KSO_WM_BEAUTIFY_FLAG" val=""/>
</p:tagLst>
</file>

<file path=ppt/tags/tag57.xml><?xml version="1.0" encoding="utf-8"?>
<p:tagLst xmlns:p="http://schemas.openxmlformats.org/presentationml/2006/main">
  <p:tag name="REFSHAPE" val="864177660"/>
  <p:tag name="KSO_WM_UNIT_PLACING_PICTURE_USER_VIEWPORT" val="{&quot;height&quot;:5620,&quot;width&quot;:9400}"/>
</p:tagLst>
</file>

<file path=ppt/tags/tag58.xml><?xml version="1.0" encoding="utf-8"?>
<p:tagLst xmlns:p="http://schemas.openxmlformats.org/presentationml/2006/main">
  <p:tag name="KSO_WM_SPECIAL_SOURCE" val="bdnull"/>
</p:tagLst>
</file>

<file path=ppt/tags/tag59.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207601_1*a*1"/>
  <p:tag name="KSO_WM_TEMPLATE_CATEGORY" val="diagram"/>
  <p:tag name="KSO_WM_TEMPLATE_INDEX" val="20207601"/>
  <p:tag name="KSO_WM_UNIT_LAYERLEVEL" val="1"/>
  <p:tag name="KSO_WM_TAG_VERSION" val="1.0"/>
  <p:tag name="KSO_WM_BEAUTIFY_FLAG" val="#wm#"/>
  <p:tag name="KSO_WM_UNIT_PRESET_TEXT" val="添加标题"/>
  <p:tag name="KSO_WM_UNIT_BLOCK" val="0"/>
  <p:tag name="KSO_WM_UNIT_SHOW_EDIT_AREA_INDICATION" val="1"/>
  <p:tag name="KSO_WM_CHIP_GROUPID" val="5e78815d3197e252a37019bf"/>
  <p:tag name="KSO_WM_CHIP_XID" val="5e78815d3197e252a37019c0"/>
  <p:tag name="KSO_WM_UNIT_DEC_AREA_ID" val="091a80b728d14edda47cb6997d70f27b"/>
  <p:tag name="KSO_WM_ASSEMBLE_CHIP_INDEX" val="2bd998a8e39944a08c8edc64f886732a"/>
  <p:tag name="KSO_WM_UNIT_TEXT_FILL_FORE_SCHEMECOLOR_INDEX_BRIGHTNESS" val="0"/>
  <p:tag name="KSO_WM_UNIT_TEXT_FILL_FORE_SCHEMECOLOR_INDEX" val="13"/>
  <p:tag name="KSO_WM_UNIT_TEXT_FILL_TYPE" val="1"/>
  <p:tag name="KSO_WM_TEMPLATE_ASSEMBLE_XID" val="5eeb859ea758c1ec0b708997"/>
  <p:tag name="KSO_WM_TEMPLATE_ASSEMBLE_GROUPID" val="5eeb859ea758c1ec0b708997"/>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126_3*l_h_f*1_1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61.xml><?xml version="1.0" encoding="utf-8"?>
<p:tagLst xmlns:p="http://schemas.openxmlformats.org/presentationml/2006/main">
  <p:tag name="KSO_WM_UNIT_PLACING_PICTURE_USER_VIEWPORT" val="{&quot;height&quot;:6335.99842519685,&quot;width&quot;:10096.618897637794}"/>
</p:tagLst>
</file>

<file path=ppt/tags/tag62.xml><?xml version="1.0" encoding="utf-8"?>
<p:tagLst xmlns:p="http://schemas.openxmlformats.org/presentationml/2006/main">
  <p:tag name="KSO_WM_SLIDE_BACKGROUND" val="[&quot;general&quot;]"/>
  <p:tag name="KSO_WM_SLIDE_RATIO" val="1.777778"/>
  <p:tag name="KSO_WM_CHIP_INFOS" val="{&quot;layout_type&quot;:&quot;leftright&quot;,&quot;tags&quot;:{&quot;style&quot;:[&quot;商务&quot;,&quot;简约&quot;,&quot;文艺清新&quot;,&quot;卡通&quot;,&quot;欧美风&quot;,&quot;黑板风&quot;,&quot;渐变风&quot;]},&quot;slide_type&quot;:[&quot;text&quot;],&quot;aspect_ratio&quot;:&quot;16:9&quot;}"/>
  <p:tag name="KSO_WM_CHIP_XID" val="5e7600a5c2fe05cf1f263aea"/>
  <p:tag name="KSO_WM_SLIDE_ID" val="diagram2020760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9*480"/>
  <p:tag name="KSO_WM_SLIDE_POSITION" val="36*23"/>
  <p:tag name="KSO_WM_TAG_VERSION" val="1.0"/>
  <p:tag name="KSO_WM_BEAUTIFY_FLAG" val="#wm#"/>
  <p:tag name="KSO_WM_TEMPLATE_CATEGORY" val="diagram"/>
  <p:tag name="KSO_WM_TEMPLATE_INDEX" val="20207601"/>
  <p:tag name="KSO_WM_CHIP_FILLPROP" val="[[{&quot;fill_id&quot;:&quot;4b3d06a1f10d40ff8e06d4f6d0ab0ea3&quot;,&quot;fill_align&quot;:&quot;rm&quot;,&quot;text_align&quot;:&quot;l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cm&quot;,&quot;text_align&quot;:&quot;cm&quot;,&quot;text_direction&quot;:&quot;horizontal&quot;,&quot;chip_types&quot;:[&quot;picture&quot;,&quot;diagram&quot;,&quot;pictext&quot;,&quot;table&quot;,&quot;chart&quot;,&quot;video&quot;],&quot;support_features&quot;:[&quot;collage&quot;,&quot;carousel&quot;,&quot;creativecrop&quot;]}]]"/>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general&quot;}],&quot;direction&quot;:1,&quot;id&quot;:&quot;2020-06-18T23:20:44&quot;,&quot;maxSize&quot;:{&quot;size1&quot;:43.799999999999997},&quot;minSize&quot;:{&quot;size1&quot;:38.799999999999997},&quot;normalSize&quot;:{&quot;size1&quot;:43.799999999999997},&quot;subLayout&quot;:[{&quot;id&quot;:&quot;2020-06-18T23:20:44&quot;,&quot;margin&quot;:{&quot;bottom&quot;:3.809999942779541,&quot;left&quot;:2.1170001029968262,&quot;right&quot;:0.42300000786781311,&quot;top&quot;:3.809999942779541},&quot;maxSize&quot;:{&quot;size1&quot;:57.493817364728017},&quot;minSize&quot;:{&quot;size1&quot;:47.49381736472801},&quot;normalSize&quot;:{&quot;size1&quot;:47.49381736472801},&quot;subLayout&quot;:[{&quot;id&quot;:&quot;2020-06-18T23:20:44&quot;,&quot;margin&quot;:{&quot;bottom&quot;:0.037641759961843491,&quot;left&quot;:2.1170001029968262,&quot;right&quot;:0.42300000786781311,&quot;top&quot;:3.809999942779541},&quot;type&quot;:0},{&quot;id&quot;:&quot;2020-06-18T23:20:44&quot;,&quot;margin&quot;:{&quot;bottom&quot;:3.809999942779541,&quot;left&quot;:2.1170001029968262,&quot;right&quot;:0.42300000786781311,&quot;top&quot;:0.032913796603679657},&quot;type&quot;:0}],&quot;type&quot;:0},{&quot;id&quot;:&quot;2020-06-18T23:20:44&quot;,&quot;margin&quot;:{&quot;bottom&quot;:2.1170001029968262,&quot;left&quot;:0,&quot;right&quot;:2.1170001029968262,&quot;top&quot;:2.1170001029968262},&quot;type&quot;:0}],&quot;type&quot;:0}"/>
  <p:tag name="KSO_WM_CHIP_GROUPID" val="5e757e9369be4861f5f86151"/>
  <p:tag name="KSO_WM_SLIDE_BK_DARK_LIGHT" val="2"/>
  <p:tag name="KSO_WM_SLIDE_BACKGROUND_TYPE" val="general"/>
  <p:tag name="KSO_WM_SLIDE_SUPPORT_FEATURE_TYPE" val="7"/>
  <p:tag name="KSO_WM_TEMPLATE_ASSEMBLE_XID" val="5eeb859ea758c1ec0b708997"/>
  <p:tag name="KSO_WM_TEMPLATE_ASSEMBLE_GROUPID" val="5eeb859ea758c1ec0b708997"/>
</p:tagLst>
</file>

<file path=ppt/tags/tag63.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207601_1*a*1"/>
  <p:tag name="KSO_WM_TEMPLATE_CATEGORY" val="diagram"/>
  <p:tag name="KSO_WM_TEMPLATE_INDEX" val="20207601"/>
  <p:tag name="KSO_WM_UNIT_LAYERLEVEL" val="1"/>
  <p:tag name="KSO_WM_TAG_VERSION" val="1.0"/>
  <p:tag name="KSO_WM_BEAUTIFY_FLAG" val="#wm#"/>
  <p:tag name="KSO_WM_UNIT_PRESET_TEXT" val="添加标题"/>
  <p:tag name="KSO_WM_UNIT_BLOCK" val="0"/>
  <p:tag name="KSO_WM_UNIT_SHOW_EDIT_AREA_INDICATION" val="1"/>
  <p:tag name="KSO_WM_CHIP_GROUPID" val="5e78815d3197e252a37019bf"/>
  <p:tag name="KSO_WM_CHIP_XID" val="5e78815d3197e252a37019c0"/>
  <p:tag name="KSO_WM_UNIT_DEC_AREA_ID" val="091a80b728d14edda47cb6997d70f27b"/>
  <p:tag name="KSO_WM_ASSEMBLE_CHIP_INDEX" val="2bd998a8e39944a08c8edc64f886732a"/>
  <p:tag name="KSO_WM_UNIT_TEXT_FILL_FORE_SCHEMECOLOR_INDEX_BRIGHTNESS" val="0"/>
  <p:tag name="KSO_WM_UNIT_TEXT_FILL_FORE_SCHEMECOLOR_INDEX" val="13"/>
  <p:tag name="KSO_WM_UNIT_TEXT_FILL_TYPE" val="1"/>
  <p:tag name="KSO_WM_TEMPLATE_ASSEMBLE_XID" val="5eeb859ea758c1ec0b708997"/>
  <p:tag name="KSO_WM_TEMPLATE_ASSEMBLE_GROUPID" val="5eeb859ea758c1ec0b708997"/>
</p:tagLst>
</file>

<file path=ppt/tags/tag64.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126_3*l_h_f*1_2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65.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126_3*l_h_f*1_3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66.xml><?xml version="1.0" encoding="utf-8"?>
<p:tagLst xmlns:p="http://schemas.openxmlformats.org/presentationml/2006/main">
  <p:tag name="KSO_WM_UNIT_PLACING_PICTURE_USER_VIEWPORT" val="{&quot;height&quot;:6335.99842519685,&quot;width&quot;:10096.618897637794}"/>
</p:tagLst>
</file>

<file path=ppt/tags/tag67.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126_3*l_h_f*1_2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68.xml><?xml version="1.0" encoding="utf-8"?>
<p:tagLst xmlns:p="http://schemas.openxmlformats.org/presentationml/2006/main">
  <p:tag name="KSO_WM_SLIDE_BACKGROUND" val="[&quot;general&quot;]"/>
  <p:tag name="KSO_WM_SLIDE_RATIO" val="1.777778"/>
  <p:tag name="KSO_WM_CHIP_INFOS" val="{&quot;layout_type&quot;:&quot;leftright&quot;,&quot;tags&quot;:{&quot;style&quot;:[&quot;商务&quot;,&quot;简约&quot;,&quot;文艺清新&quot;,&quot;卡通&quot;,&quot;欧美风&quot;,&quot;黑板风&quot;,&quot;渐变风&quot;]},&quot;slide_type&quot;:[&quot;text&quot;],&quot;aspect_ratio&quot;:&quot;16:9&quot;}"/>
  <p:tag name="KSO_WM_CHIP_XID" val="5e7600a5c2fe05cf1f263aea"/>
  <p:tag name="KSO_WM_SLIDE_ID" val="diagram2020760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9*480"/>
  <p:tag name="KSO_WM_SLIDE_POSITION" val="36*23"/>
  <p:tag name="KSO_WM_TAG_VERSION" val="1.0"/>
  <p:tag name="KSO_WM_BEAUTIFY_FLAG" val="#wm#"/>
  <p:tag name="KSO_WM_TEMPLATE_CATEGORY" val="diagram"/>
  <p:tag name="KSO_WM_TEMPLATE_INDEX" val="20207601"/>
  <p:tag name="KSO_WM_CHIP_FILLPROP" val="[[{&quot;fill_id&quot;:&quot;4b3d06a1f10d40ff8e06d4f6d0ab0ea3&quot;,&quot;fill_align&quot;:&quot;rm&quot;,&quot;text_align&quot;:&quot;l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cm&quot;,&quot;text_align&quot;:&quot;cm&quot;,&quot;text_direction&quot;:&quot;horizontal&quot;,&quot;chip_types&quot;:[&quot;picture&quot;,&quot;diagram&quot;,&quot;pictext&quot;,&quot;table&quot;,&quot;chart&quot;,&quot;video&quot;],&quot;support_features&quot;:[&quot;collage&quot;,&quot;carousel&quot;,&quot;creativecrop&quot;]}]]"/>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general&quot;}],&quot;direction&quot;:1,&quot;id&quot;:&quot;2020-06-18T23:20:44&quot;,&quot;maxSize&quot;:{&quot;size1&quot;:43.799999999999997},&quot;minSize&quot;:{&quot;size1&quot;:38.799999999999997},&quot;normalSize&quot;:{&quot;size1&quot;:43.799999999999997},&quot;subLayout&quot;:[{&quot;id&quot;:&quot;2020-06-18T23:20:44&quot;,&quot;margin&quot;:{&quot;bottom&quot;:3.809999942779541,&quot;left&quot;:2.1170001029968262,&quot;right&quot;:0.42300000786781311,&quot;top&quot;:3.809999942779541},&quot;maxSize&quot;:{&quot;size1&quot;:57.493817364728017},&quot;minSize&quot;:{&quot;size1&quot;:47.49381736472801},&quot;normalSize&quot;:{&quot;size1&quot;:47.49381736472801},&quot;subLayout&quot;:[{&quot;id&quot;:&quot;2020-06-18T23:20:44&quot;,&quot;margin&quot;:{&quot;bottom&quot;:0.037641759961843491,&quot;left&quot;:2.1170001029968262,&quot;right&quot;:0.42300000786781311,&quot;top&quot;:3.809999942779541},&quot;type&quot;:0},{&quot;id&quot;:&quot;2020-06-18T23:20:44&quot;,&quot;margin&quot;:{&quot;bottom&quot;:3.809999942779541,&quot;left&quot;:2.1170001029968262,&quot;right&quot;:0.42300000786781311,&quot;top&quot;:0.032913796603679657},&quot;type&quot;:0}],&quot;type&quot;:0},{&quot;id&quot;:&quot;2020-06-18T23:20:44&quot;,&quot;margin&quot;:{&quot;bottom&quot;:2.1170001029968262,&quot;left&quot;:0,&quot;right&quot;:2.1170001029968262,&quot;top&quot;:2.1170001029968262},&quot;type&quot;:0}],&quot;type&quot;:0}"/>
  <p:tag name="KSO_WM_CHIP_GROUPID" val="5e757e9369be4861f5f86151"/>
  <p:tag name="KSO_WM_SLIDE_BK_DARK_LIGHT" val="2"/>
  <p:tag name="KSO_WM_SLIDE_BACKGROUND_TYPE" val="general"/>
  <p:tag name="KSO_WM_SLIDE_SUPPORT_FEATURE_TYPE" val="7"/>
  <p:tag name="KSO_WM_TEMPLATE_ASSEMBLE_XID" val="5eeb859ea758c1ec0b708997"/>
  <p:tag name="KSO_WM_TEMPLATE_ASSEMBLE_GROUPID" val="5eeb859ea758c1ec0b708997"/>
</p:tagLst>
</file>

<file path=ppt/tags/tag69.xml><?xml version="1.0" encoding="utf-8"?>
<p:tagLst xmlns:p="http://schemas.openxmlformats.org/presentationml/2006/main">
  <p:tag name="KSO_WM_UNIT_TABLE_BEAUTIFY" val="smartTable{121e9d4a-18e7-4235-a8c4-a3e8bdad504b}"/>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126_3*l_h_f*1_1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71.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126_3*l_h_f*1_2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72.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126_3*l_h_f*1_3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73.xml><?xml version="1.0" encoding="utf-8"?>
<p:tagLst xmlns:p="http://schemas.openxmlformats.org/presentationml/2006/main">
  <p:tag name="KSO_WM_UNIT_TABLE_BEAUTIFY" val="smartTable{121e9d4a-18e7-4235-a8c4-a3e8bdad504b}"/>
</p:tagLst>
</file>

<file path=ppt/tags/tag74.xml><?xml version="1.0" encoding="utf-8"?>
<p:tagLst xmlns:p="http://schemas.openxmlformats.org/presentationml/2006/main">
  <p:tag name="KSO_WM_UNIT_TABLE_BEAUTIFY" val="smartTable{121e9d4a-18e7-4235-a8c4-a3e8bdad504b}"/>
</p:tagLst>
</file>

<file path=ppt/tags/tag75.xml><?xml version="1.0" encoding="utf-8"?>
<p:tagLst xmlns:p="http://schemas.openxmlformats.org/presentationml/2006/main">
  <p:tag name="MH" val="20200626222003"/>
  <p:tag name="MH_LIBRARY" val="GRAPHIC"/>
  <p:tag name="MH_ORDER" val="文本框 14"/>
</p:tagLst>
</file>

<file path=ppt/tags/tag76.xml><?xml version="1.0" encoding="utf-8"?>
<p:tagLst xmlns:p="http://schemas.openxmlformats.org/presentationml/2006/main">
  <p:tag name="MH" val="20200626222003"/>
  <p:tag name="MH_LIBRARY" val="GRAPHIC"/>
  <p:tag name="MH_ORDER" val="文本框 15"/>
</p:tagLst>
</file>

<file path=ppt/tags/tag77.xml><?xml version="1.0" encoding="utf-8"?>
<p:tagLst xmlns:p="http://schemas.openxmlformats.org/presentationml/2006/main">
  <p:tag name="MH" val="20200626222003"/>
  <p:tag name="MH_LIBRARY" val="GRAPHIC"/>
</p:tagLst>
</file>

<file path=ppt/tags/tag78.xml><?xml version="1.0" encoding="utf-8"?>
<p:tagLst xmlns:p="http://schemas.openxmlformats.org/presentationml/2006/main">
  <p:tag name="AS_UNIQUEID" val="374"/>
</p:tagLst>
</file>

<file path=ppt/tags/tag79.xml><?xml version="1.0" encoding="utf-8"?>
<p:tagLst xmlns:p="http://schemas.openxmlformats.org/presentationml/2006/main">
  <p:tag name="AS_UNIQUEID" val="375"/>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AS_UNIQUEID" val="376"/>
</p:tagLst>
</file>

<file path=ppt/tags/tag81.xml><?xml version="1.0" encoding="utf-8"?>
<p:tagLst xmlns:p="http://schemas.openxmlformats.org/presentationml/2006/main">
  <p:tag name="AS_UNIQUEID" val="374"/>
</p:tagLst>
</file>

<file path=ppt/tags/tag82.xml><?xml version="1.0" encoding="utf-8"?>
<p:tagLst xmlns:p="http://schemas.openxmlformats.org/presentationml/2006/main">
  <p:tag name="AS_UNIQUEID" val="375"/>
</p:tagLst>
</file>

<file path=ppt/tags/tag83.xml><?xml version="1.0" encoding="utf-8"?>
<p:tagLst xmlns:p="http://schemas.openxmlformats.org/presentationml/2006/main">
  <p:tag name="AS_UNIQUEID" val="376"/>
</p:tagLst>
</file>

<file path=ppt/tags/tag84.xml><?xml version="1.0" encoding="utf-8"?>
<p:tagLst xmlns:p="http://schemas.openxmlformats.org/presentationml/2006/main">
  <p:tag name="AS_UNIQUEID" val="374"/>
</p:tagLst>
</file>

<file path=ppt/tags/tag85.xml><?xml version="1.0" encoding="utf-8"?>
<p:tagLst xmlns:p="http://schemas.openxmlformats.org/presentationml/2006/main">
  <p:tag name="AS_UNIQUEID" val="375"/>
</p:tagLst>
</file>

<file path=ppt/tags/tag86.xml><?xml version="1.0" encoding="utf-8"?>
<p:tagLst xmlns:p="http://schemas.openxmlformats.org/presentationml/2006/main">
  <p:tag name="AS_UNIQUEID" val="376"/>
</p:tagLst>
</file>

<file path=ppt/tags/tag87.xml><?xml version="1.0" encoding="utf-8"?>
<p:tagLst xmlns:p="http://schemas.openxmlformats.org/presentationml/2006/main">
  <p:tag name="KSO_WM_UNIT_ISCONTENTSTITLE" val="0"/>
  <p:tag name="KSO_WM_UNIT_ISNUMDGMTITLE" val="0"/>
  <p:tag name="KSO_WM_UNIT_NOCLEAR" val="0"/>
  <p:tag name="KSO_WM_UNIT_VALUE" val="13"/>
  <p:tag name="KSO_WM_UNIT_HIGHLIGHT" val="0"/>
  <p:tag name="KSO_WM_UNIT_COMPATIBLE" val="0"/>
  <p:tag name="KSO_WM_UNIT_DIAGRAM_ISNUMVISUAL" val="0"/>
  <p:tag name="KSO_WM_UNIT_DIAGRAM_ISREFERUNIT" val="0"/>
  <p:tag name="KSO_WM_UNIT_TYPE" val="a"/>
  <p:tag name="KSO_WM_UNIT_INDEX" val="1"/>
  <p:tag name="KSO_WM_UNIT_ID" val="diagram20207601_1*a*1"/>
  <p:tag name="KSO_WM_TEMPLATE_CATEGORY" val="diagram"/>
  <p:tag name="KSO_WM_TEMPLATE_INDEX" val="20207601"/>
  <p:tag name="KSO_WM_UNIT_LAYERLEVEL" val="1"/>
  <p:tag name="KSO_WM_TAG_VERSION" val="1.0"/>
  <p:tag name="KSO_WM_BEAUTIFY_FLAG" val="#wm#"/>
  <p:tag name="KSO_WM_UNIT_PRESET_TEXT" val="添加标题"/>
  <p:tag name="KSO_WM_UNIT_BLOCK" val="0"/>
  <p:tag name="KSO_WM_UNIT_SHOW_EDIT_AREA_INDICATION" val="1"/>
  <p:tag name="KSO_WM_CHIP_GROUPID" val="5e78815d3197e252a37019bf"/>
  <p:tag name="KSO_WM_CHIP_XID" val="5e78815d3197e252a37019c0"/>
  <p:tag name="KSO_WM_UNIT_DEC_AREA_ID" val="091a80b728d14edda47cb6997d70f27b"/>
  <p:tag name="KSO_WM_ASSEMBLE_CHIP_INDEX" val="2bd998a8e39944a08c8edc64f886732a"/>
  <p:tag name="KSO_WM_UNIT_TEXT_FILL_FORE_SCHEMECOLOR_INDEX_BRIGHTNESS" val="0"/>
  <p:tag name="KSO_WM_UNIT_TEXT_FILL_FORE_SCHEMECOLOR_INDEX" val="13"/>
  <p:tag name="KSO_WM_UNIT_TEXT_FILL_TYPE" val="1"/>
  <p:tag name="KSO_WM_TEMPLATE_ASSEMBLE_XID" val="5eeb859ea758c1ec0b708997"/>
  <p:tag name="KSO_WM_TEMPLATE_ASSEMBLE_GROUPID" val="5eeb859ea758c1ec0b708997"/>
</p:tagLst>
</file>

<file path=ppt/tags/tag88.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160126_3*l_h_f*1_1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89.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160126_3*l_h_f*1_2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126_3*l_h_f*1_3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91.xml><?xml version="1.0" encoding="utf-8"?>
<p:tagLst xmlns:p="http://schemas.openxmlformats.org/presentationml/2006/main">
  <p:tag name="KSO_WM_UNIT_SUBTYPE" val="a"/>
  <p:tag name="KSO_WM_UNIT_NOCLEAR" val="0"/>
  <p:tag name="KSO_WM_UNIT_VALUE" val="5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160126_3*l_h_f*1_3_1"/>
  <p:tag name="KSO_WM_TEMPLATE_CATEGORY" val="diagram"/>
  <p:tag name="KSO_WM_TEMPLATE_INDEX" val="160126"/>
  <p:tag name="KSO_WM_UNIT_LAYERLEVEL" val="1_1_1"/>
  <p:tag name="KSO_WM_TAG_VERSION" val="1.0"/>
  <p:tag name="KSO_WM_BEAUTIFY_FLAG" val="#wm#"/>
  <p:tag name="KSO_WM_UNIT_PRESET_TEXT" val="点击此处添加正文，文字是您思想的提炼，为了演示发布的良好效果，请言简意赅的阐述您的观点。"/>
  <p:tag name="KSO_WM_UNIT_LINE_FORE_SCHEMECOLOR_INDEX" val="5"/>
  <p:tag name="KSO_WM_UNIT_LINE_FILL_TYPE" val="2"/>
  <p:tag name="KSO_WM_UNIT_TEXT_FILL_FORE_SCHEMECOLOR_INDEX" val="13"/>
  <p:tag name="KSO_WM_UNIT_TEXT_FILL_TYPE" val="1"/>
  <p:tag name="KSO_WM_UNIT_USESOURCEFORMAT_APPLY" val="1"/>
</p:tagLst>
</file>

<file path=ppt/tags/tag92.xml><?xml version="1.0" encoding="utf-8"?>
<p:tagLst xmlns:p="http://schemas.openxmlformats.org/presentationml/2006/main">
  <p:tag name="KSO_WM_SLIDE_BACKGROUND" val="[&quot;general&quot;]"/>
  <p:tag name="KSO_WM_SLIDE_RATIO" val="1.777778"/>
  <p:tag name="KSO_WM_CHIP_INFOS" val="{&quot;layout_type&quot;:&quot;leftright&quot;,&quot;tags&quot;:{&quot;style&quot;:[&quot;商务&quot;,&quot;简约&quot;,&quot;文艺清新&quot;,&quot;卡通&quot;,&quot;欧美风&quot;,&quot;黑板风&quot;,&quot;渐变风&quot;]},&quot;slide_type&quot;:[&quot;text&quot;],&quot;aspect_ratio&quot;:&quot;16:9&quot;}"/>
  <p:tag name="KSO_WM_CHIP_XID" val="5e7600a5c2fe05cf1f263aea"/>
  <p:tag name="KSO_WM_SLIDE_ID" val="diagram20207601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89*480"/>
  <p:tag name="KSO_WM_SLIDE_POSITION" val="36*23"/>
  <p:tag name="KSO_WM_TAG_VERSION" val="1.0"/>
  <p:tag name="KSO_WM_BEAUTIFY_FLAG" val="#wm#"/>
  <p:tag name="KSO_WM_TEMPLATE_CATEGORY" val="diagram"/>
  <p:tag name="KSO_WM_TEMPLATE_INDEX" val="20207601"/>
  <p:tag name="KSO_WM_CHIP_FILLPROP" val="[[{&quot;fill_id&quot;:&quot;4b3d06a1f10d40ff8e06d4f6d0ab0ea3&quot;,&quot;fill_align&quot;:&quot;rm&quot;,&quot;text_align&quot;:&quot;l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lm&quot;,&quot;text_align&quot;:&quot;lm&quot;,&quot;text_direction&quot;:&quot;horizontal&quot;,&quot;chip_types&quot;:[&quot;picture&quot;,&quot;diagram&quot;,&quot;pictext&quot;,&quot;table&quot;,&quot;chart&quot;,&quot;video&quot;,&quot;text&quot;],&quot;support_features&quot;:[&quot;collage&quot;,&quot;carousel&quot;,&quot;creativecrop&quot;]}],[{&quot;fill_id&quot;:&quot;4b3d06a1f10d40ff8e06d4f6d0ab0ea3&quot;,&quot;fill_align&quot;:&quot;cm&quot;,&quot;text_align&quot;:&quot;cm&quot;,&quot;text_direction&quot;:&quot;horizontal&quot;,&quot;chip_types&quot;:[&quot;header&quot;]},{&quot;fill_id&quot;:&quot;8e40daf4927f4521bed00751a0febf31&quot;,&quot;fill_align&quot;:&quot;cm&quot;,&quot;text_align&quot;:&quot;cm&quot;,&quot;text_direction&quot;:&quot;horizontal&quot;,&quot;chip_types&quot;:[&quot;picture&quot;,&quot;diagram&quot;,&quot;pictext&quot;,&quot;table&quot;,&quot;chart&quot;,&quot;video&quot;],&quot;support_features&quot;:[&quot;collage&quot;,&quot;carousel&quot;,&quot;creativecrop&quot;]}]]"/>
  <p:tag name="KSO_WM_SLIDE_LAYOUT" val="a_b_d"/>
  <p:tag name="KSO_WM_SLIDE_LAYOUT_CNT" val="1_1_1"/>
  <p:tag name="KSO_WM_SLIDE_LAYOUT_INFO" val="{&quot;backgroundInfo&quot;:[{&quot;bottom&quot;:0,&quot;bottomAbs&quot;:false,&quot;left&quot;:0,&quot;leftAbs&quot;:false,&quot;right&quot;:0,&quot;rightAbs&quot;:false,&quot;top&quot;:0,&quot;topAbs&quot;:false,&quot;type&quot;:&quot;general&quot;}],&quot;direction&quot;:1,&quot;id&quot;:&quot;2020-06-18T23:20:44&quot;,&quot;maxSize&quot;:{&quot;size1&quot;:43.799999999999997},&quot;minSize&quot;:{&quot;size1&quot;:38.799999999999997},&quot;normalSize&quot;:{&quot;size1&quot;:43.799999999999997},&quot;subLayout&quot;:[{&quot;id&quot;:&quot;2020-06-18T23:20:44&quot;,&quot;margin&quot;:{&quot;bottom&quot;:3.809999942779541,&quot;left&quot;:2.1170001029968262,&quot;right&quot;:0.42300000786781311,&quot;top&quot;:3.809999942779541},&quot;maxSize&quot;:{&quot;size1&quot;:57.493817364728017},&quot;minSize&quot;:{&quot;size1&quot;:47.49381736472801},&quot;normalSize&quot;:{&quot;size1&quot;:47.49381736472801},&quot;subLayout&quot;:[{&quot;id&quot;:&quot;2020-06-18T23:20:44&quot;,&quot;margin&quot;:{&quot;bottom&quot;:0.037641759961843491,&quot;left&quot;:2.1170001029968262,&quot;right&quot;:0.42300000786781311,&quot;top&quot;:3.809999942779541},&quot;type&quot;:0},{&quot;id&quot;:&quot;2020-06-18T23:20:44&quot;,&quot;margin&quot;:{&quot;bottom&quot;:3.809999942779541,&quot;left&quot;:2.1170001029968262,&quot;right&quot;:0.42300000786781311,&quot;top&quot;:0.032913796603679657},&quot;type&quot;:0}],&quot;type&quot;:0},{&quot;id&quot;:&quot;2020-06-18T23:20:44&quot;,&quot;margin&quot;:{&quot;bottom&quot;:2.1170001029968262,&quot;left&quot;:0,&quot;right&quot;:2.1170001029968262,&quot;top&quot;:2.1170001029968262},&quot;type&quot;:0}],&quot;type&quot;:0}"/>
  <p:tag name="KSO_WM_CHIP_GROUPID" val="5e757e9369be4861f5f86151"/>
  <p:tag name="KSO_WM_SLIDE_BK_DARK_LIGHT" val="2"/>
  <p:tag name="KSO_WM_SLIDE_BACKGROUND_TYPE" val="general"/>
  <p:tag name="KSO_WM_SLIDE_SUPPORT_FEATURE_TYPE" val="7"/>
  <p:tag name="KSO_WM_TEMPLATE_ASSEMBLE_XID" val="5eeb859ea758c1ec0b708997"/>
  <p:tag name="KSO_WM_TEMPLATE_ASSEMBLE_GROUPID" val="5eeb859ea758c1ec0b708997"/>
</p:tagLst>
</file>

<file path=ppt/tags/tag93.xml><?xml version="1.0" encoding="utf-8"?>
<p:tagLst xmlns:p="http://schemas.openxmlformats.org/presentationml/2006/main">
  <p:tag name="AS_UNIQUEID" val="1360"/>
</p:tagLst>
</file>

<file path=ppt/tags/tag94.xml><?xml version="1.0" encoding="utf-8"?>
<p:tagLst xmlns:p="http://schemas.openxmlformats.org/presentationml/2006/main">
  <p:tag name="AS_UNIQUEID" val="1361"/>
</p:tagLst>
</file>

<file path=ppt/tags/tag95.xml><?xml version="1.0" encoding="utf-8"?>
<p:tagLst xmlns:p="http://schemas.openxmlformats.org/presentationml/2006/main">
  <p:tag name="AS_UNIQUEID" val="1362"/>
</p:tagLst>
</file>

<file path=ppt/tags/tag96.xml><?xml version="1.0" encoding="utf-8"?>
<p:tagLst xmlns:p="http://schemas.openxmlformats.org/presentationml/2006/main">
  <p:tag name="AS_UNIQUEID" val="1368"/>
</p:tagLst>
</file>

<file path=ppt/tags/tag97.xml><?xml version="1.0" encoding="utf-8"?>
<p:tagLst xmlns:p="http://schemas.openxmlformats.org/presentationml/2006/main">
  <p:tag name="AS_UNIQUEID" val="1369"/>
</p:tagLst>
</file>

<file path=ppt/tags/tag98.xml><?xml version="1.0" encoding="utf-8"?>
<p:tagLst xmlns:p="http://schemas.openxmlformats.org/presentationml/2006/main">
  <p:tag name="KSO_WM_SPECIAL_SOURCE" val="bdnull"/>
</p:tagLst>
</file>

<file path=ppt/tags/tag99.xml><?xml version="1.0" encoding="utf-8"?>
<p:tagLst xmlns:p="http://schemas.openxmlformats.org/presentationml/2006/main">
  <p:tag name="AS_UNIQUEID" val="65"/>
  <p:tag name="KSO_WM_BEAUTIFY_FLAG" val=""/>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Office 经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5929</Words>
  <Application>WPS 演示</Application>
  <PresentationFormat>全屏显示(16:9)</PresentationFormat>
  <Paragraphs>661</Paragraphs>
  <Slides>45</Slides>
  <Notes>15</Notes>
  <HiddenSlides>0</HiddenSlides>
  <MMClips>0</MMClips>
  <ScaleCrop>false</ScaleCrop>
  <HeadingPairs>
    <vt:vector size="6" baseType="variant">
      <vt:variant>
        <vt:lpstr>已用的字体</vt:lpstr>
      </vt:variant>
      <vt:variant>
        <vt:i4>17</vt:i4>
      </vt:variant>
      <vt:variant>
        <vt:lpstr>主题</vt:lpstr>
      </vt:variant>
      <vt:variant>
        <vt:i4>5</vt:i4>
      </vt:variant>
      <vt:variant>
        <vt:lpstr>幻灯片标题</vt:lpstr>
      </vt:variant>
      <vt:variant>
        <vt:i4>45</vt:i4>
      </vt:variant>
    </vt:vector>
  </HeadingPairs>
  <TitlesOfParts>
    <vt:vector size="67" baseType="lpstr">
      <vt:lpstr>Arial</vt:lpstr>
      <vt:lpstr>宋体</vt:lpstr>
      <vt:lpstr>Wingdings</vt:lpstr>
      <vt:lpstr>Wingdings</vt:lpstr>
      <vt:lpstr>黑体</vt:lpstr>
      <vt:lpstr>微软雅黑</vt:lpstr>
      <vt:lpstr>华文楷体</vt:lpstr>
      <vt:lpstr>Times New Roman</vt:lpstr>
      <vt:lpstr>楷体</vt:lpstr>
      <vt:lpstr>楷体_GB2312</vt:lpstr>
      <vt:lpstr>新宋体</vt:lpstr>
      <vt:lpstr>Arial Unicode MS</vt:lpstr>
      <vt:lpstr>Calibri</vt:lpstr>
      <vt:lpstr>汉仪粗圆简</vt:lpstr>
      <vt:lpstr>Comic Sans MS</vt:lpstr>
      <vt:lpstr>Arial Narrow</vt:lpstr>
      <vt:lpstr>华文中宋</vt:lpstr>
      <vt:lpstr>2_自定义设计方案</vt:lpstr>
      <vt:lpstr>课后作业</vt:lpstr>
      <vt:lpstr>自定义设计方案</vt:lpstr>
      <vt:lpstr>3_自定义设计方案</vt:lpstr>
      <vt:lpstr>4_自定义设计方案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1．1929—1933年，美国工业总产量和国民收入暴跌了将近一半，商品批发价格下跌了近三分之一，商品贸易额下降了三分之二以上。导致这一状况的直接原因是（　　） A．工业技术的停顿     B．世界大战的冲击 C．殖民范围的萎缩     D．经济危机的爆发 </vt:lpstr>
      <vt:lpstr>PowerPoint 演示文稿</vt:lpstr>
      <vt:lpstr>PowerPoint 演示文稿</vt:lpstr>
      <vt:lpstr>4．到1939年，罗斯福新政取得了巨大的成功。新政几乎涉及美国社会经济生活的各个方面，其中多数措施是针对美国摆脱危机、最大限度减轻危机后果的具体考虑，还有一些措施则是从资本主义长远发展目标出发的远景规划。由此，我们可以得到的启示是（　　） A．面对经济危机时要采取政治军事措施  B．国家的干预手段不利于应对经济危机 C．摆脱危机的主要措施是进行远景规划  D．解决问题时要做到谋近和谋远相结合 </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47</cp:revision>
  <dcterms:created xsi:type="dcterms:W3CDTF">2023-08-24T08:36:00Z</dcterms:created>
  <dcterms:modified xsi:type="dcterms:W3CDTF">2024-07-03T08:42:45Z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42C5EAF3F06A427ABA48777654F18D5F_12</vt:lpwstr>
  </property>
</Properties>
</file>